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sldIdLst>
    <p:sldId id="256" r:id="rId2"/>
    <p:sldId id="397" r:id="rId3"/>
    <p:sldId id="308" r:id="rId4"/>
    <p:sldId id="346" r:id="rId5"/>
    <p:sldId id="345" r:id="rId6"/>
    <p:sldId id="383" r:id="rId7"/>
    <p:sldId id="347" r:id="rId8"/>
    <p:sldId id="342" r:id="rId9"/>
    <p:sldId id="356" r:id="rId10"/>
    <p:sldId id="307" r:id="rId11"/>
    <p:sldId id="348" r:id="rId12"/>
    <p:sldId id="343" r:id="rId13"/>
    <p:sldId id="360" r:id="rId14"/>
    <p:sldId id="289" r:id="rId15"/>
    <p:sldId id="352" r:id="rId16"/>
    <p:sldId id="359" r:id="rId17"/>
    <p:sldId id="354" r:id="rId18"/>
    <p:sldId id="361" r:id="rId19"/>
    <p:sldId id="362" r:id="rId20"/>
    <p:sldId id="363" r:id="rId21"/>
    <p:sldId id="364" r:id="rId22"/>
    <p:sldId id="365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81" r:id="rId35"/>
    <p:sldId id="378" r:id="rId36"/>
    <p:sldId id="379" r:id="rId37"/>
    <p:sldId id="380" r:id="rId38"/>
    <p:sldId id="382" r:id="rId39"/>
    <p:sldId id="384" r:id="rId40"/>
    <p:sldId id="385" r:id="rId41"/>
    <p:sldId id="386" r:id="rId42"/>
    <p:sldId id="387" r:id="rId43"/>
    <p:sldId id="388" r:id="rId44"/>
    <p:sldId id="391" r:id="rId45"/>
    <p:sldId id="390" r:id="rId46"/>
    <p:sldId id="392" r:id="rId47"/>
    <p:sldId id="393" r:id="rId48"/>
    <p:sldId id="394" r:id="rId49"/>
    <p:sldId id="395" r:id="rId50"/>
    <p:sldId id="39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A99102-0F69-483B-B658-575D34174490}" v="22" dt="2019-08-06T21:34:46.7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4" autoAdjust="0"/>
    <p:restoredTop sz="94660"/>
  </p:normalViewPr>
  <p:slideViewPr>
    <p:cSldViewPr>
      <p:cViewPr varScale="1">
        <p:scale>
          <a:sx n="81" d="100"/>
          <a:sy n="81" d="100"/>
        </p:scale>
        <p:origin x="1517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qian Fang" userId="ffc1abd31771c0e2" providerId="LiveId" clId="{8FA99102-0F69-483B-B658-575D34174490}"/>
    <pc:docChg chg="undo custSel addSld delSld modSld">
      <pc:chgData name="Qianqian Fang" userId="ffc1abd31771c0e2" providerId="LiveId" clId="{8FA99102-0F69-483B-B658-575D34174490}" dt="2019-08-06T21:41:10.648" v="897" actId="20577"/>
      <pc:docMkLst>
        <pc:docMk/>
      </pc:docMkLst>
      <pc:sldChg chg="modSp">
        <pc:chgData name="Qianqian Fang" userId="ffc1abd31771c0e2" providerId="LiveId" clId="{8FA99102-0F69-483B-B658-575D34174490}" dt="2019-08-06T21:19:02.478" v="3" actId="20577"/>
        <pc:sldMkLst>
          <pc:docMk/>
          <pc:sldMk cId="3679458369" sldId="256"/>
        </pc:sldMkLst>
        <pc:spChg chg="mod">
          <ac:chgData name="Qianqian Fang" userId="ffc1abd31771c0e2" providerId="LiveId" clId="{8FA99102-0F69-483B-B658-575D34174490}" dt="2019-08-06T21:19:02.478" v="3" actId="20577"/>
          <ac:spMkLst>
            <pc:docMk/>
            <pc:sldMk cId="3679458369" sldId="256"/>
            <ac:spMk id="2" creationId="{00000000-0000-0000-0000-000000000000}"/>
          </ac:spMkLst>
        </pc:spChg>
      </pc:sldChg>
      <pc:sldChg chg="modSp">
        <pc:chgData name="Qianqian Fang" userId="ffc1abd31771c0e2" providerId="LiveId" clId="{8FA99102-0F69-483B-B658-575D34174490}" dt="2019-08-06T21:23:16.737" v="143" actId="1076"/>
        <pc:sldMkLst>
          <pc:docMk/>
          <pc:sldMk cId="964837701" sldId="257"/>
        </pc:sldMkLst>
        <pc:spChg chg="mod">
          <ac:chgData name="Qianqian Fang" userId="ffc1abd31771c0e2" providerId="LiveId" clId="{8FA99102-0F69-483B-B658-575D34174490}" dt="2019-08-06T21:23:08.082" v="141" actId="27636"/>
          <ac:spMkLst>
            <pc:docMk/>
            <pc:sldMk cId="964837701" sldId="257"/>
            <ac:spMk id="3" creationId="{00000000-0000-0000-0000-000000000000}"/>
          </ac:spMkLst>
        </pc:spChg>
        <pc:picChg chg="mod">
          <ac:chgData name="Qianqian Fang" userId="ffc1abd31771c0e2" providerId="LiveId" clId="{8FA99102-0F69-483B-B658-575D34174490}" dt="2019-08-06T21:23:16.737" v="143" actId="1076"/>
          <ac:picMkLst>
            <pc:docMk/>
            <pc:sldMk cId="964837701" sldId="257"/>
            <ac:picMk id="30740" creationId="{00000000-0000-0000-0000-000000000000}"/>
          </ac:picMkLst>
        </pc:picChg>
        <pc:cxnChg chg="mod">
          <ac:chgData name="Qianqian Fang" userId="ffc1abd31771c0e2" providerId="LiveId" clId="{8FA99102-0F69-483B-B658-575D34174490}" dt="2019-08-06T21:22:14.189" v="59" actId="14100"/>
          <ac:cxnSpMkLst>
            <pc:docMk/>
            <pc:sldMk cId="964837701" sldId="257"/>
            <ac:cxnSpMk id="8" creationId="{00000000-0000-0000-0000-000000000000}"/>
          </ac:cxnSpMkLst>
        </pc:cxnChg>
        <pc:cxnChg chg="mod">
          <ac:chgData name="Qianqian Fang" userId="ffc1abd31771c0e2" providerId="LiveId" clId="{8FA99102-0F69-483B-B658-575D34174490}" dt="2019-08-06T21:23:13.089" v="142" actId="14100"/>
          <ac:cxnSpMkLst>
            <pc:docMk/>
            <pc:sldMk cId="964837701" sldId="257"/>
            <ac:cxnSpMk id="12" creationId="{00000000-0000-0000-0000-000000000000}"/>
          </ac:cxnSpMkLst>
        </pc:cxnChg>
      </pc:sldChg>
      <pc:sldChg chg="addSp delSp modSp addAnim delAnim">
        <pc:chgData name="Qianqian Fang" userId="ffc1abd31771c0e2" providerId="LiveId" clId="{8FA99102-0F69-483B-B658-575D34174490}" dt="2019-08-06T21:29:30.183" v="489"/>
        <pc:sldMkLst>
          <pc:docMk/>
          <pc:sldMk cId="1813374363" sldId="289"/>
        </pc:sldMkLst>
        <pc:spChg chg="mod">
          <ac:chgData name="Qianqian Fang" userId="ffc1abd31771c0e2" providerId="LiveId" clId="{8FA99102-0F69-483B-B658-575D34174490}" dt="2019-08-06T21:29:01.607" v="485" actId="20577"/>
          <ac:spMkLst>
            <pc:docMk/>
            <pc:sldMk cId="1813374363" sldId="289"/>
            <ac:spMk id="70" creationId="{00000000-0000-0000-0000-000000000000}"/>
          </ac:spMkLst>
        </pc:spChg>
        <pc:spChg chg="mod">
          <ac:chgData name="Qianqian Fang" userId="ffc1abd31771c0e2" providerId="LiveId" clId="{8FA99102-0F69-483B-B658-575D34174490}" dt="2019-08-06T21:29:04.888" v="486" actId="20577"/>
          <ac:spMkLst>
            <pc:docMk/>
            <pc:sldMk cId="1813374363" sldId="289"/>
            <ac:spMk id="102" creationId="{00000000-0000-0000-0000-000000000000}"/>
          </ac:spMkLst>
        </pc:spChg>
        <pc:grpChg chg="add del">
          <ac:chgData name="Qianqian Fang" userId="ffc1abd31771c0e2" providerId="LiveId" clId="{8FA99102-0F69-483B-B658-575D34174490}" dt="2019-08-06T21:29:18.502" v="487" actId="478"/>
          <ac:grpSpMkLst>
            <pc:docMk/>
            <pc:sldMk cId="1813374363" sldId="289"/>
            <ac:grpSpMk id="6" creationId="{00000000-0000-0000-0000-000000000000}"/>
          </ac:grpSpMkLst>
        </pc:grpChg>
        <pc:grpChg chg="del">
          <ac:chgData name="Qianqian Fang" userId="ffc1abd31771c0e2" providerId="LiveId" clId="{8FA99102-0F69-483B-B658-575D34174490}" dt="2019-08-06T21:29:30.183" v="489"/>
          <ac:grpSpMkLst>
            <pc:docMk/>
            <pc:sldMk cId="1813374363" sldId="289"/>
            <ac:grpSpMk id="110" creationId="{E692E144-6A79-4DC3-9880-E32313135CD0}"/>
          </ac:grpSpMkLst>
        </pc:grpChg>
      </pc:sldChg>
      <pc:sldChg chg="del">
        <pc:chgData name="Qianqian Fang" userId="ffc1abd31771c0e2" providerId="LiveId" clId="{8FA99102-0F69-483B-B658-575D34174490}" dt="2019-08-06T21:23:38.858" v="144" actId="2696"/>
        <pc:sldMkLst>
          <pc:docMk/>
          <pc:sldMk cId="2061554356" sldId="306"/>
        </pc:sldMkLst>
      </pc:sldChg>
      <pc:sldChg chg="modSp">
        <pc:chgData name="Qianqian Fang" userId="ffc1abd31771c0e2" providerId="LiveId" clId="{8FA99102-0F69-483B-B658-575D34174490}" dt="2019-08-06T21:28:30.030" v="479" actId="113"/>
        <pc:sldMkLst>
          <pc:docMk/>
          <pc:sldMk cId="10561361" sldId="307"/>
        </pc:sldMkLst>
        <pc:spChg chg="mod">
          <ac:chgData name="Qianqian Fang" userId="ffc1abd31771c0e2" providerId="LiveId" clId="{8FA99102-0F69-483B-B658-575D34174490}" dt="2019-08-06T21:28:30.030" v="479" actId="113"/>
          <ac:spMkLst>
            <pc:docMk/>
            <pc:sldMk cId="10561361" sldId="307"/>
            <ac:spMk id="3" creationId="{00000000-0000-0000-0000-000000000000}"/>
          </ac:spMkLst>
        </pc:spChg>
      </pc:sldChg>
      <pc:sldChg chg="modSp">
        <pc:chgData name="Qianqian Fang" userId="ffc1abd31771c0e2" providerId="LiveId" clId="{8FA99102-0F69-483B-B658-575D34174490}" dt="2019-08-06T21:19:30.066" v="4" actId="1076"/>
        <pc:sldMkLst>
          <pc:docMk/>
          <pc:sldMk cId="3245760650" sldId="345"/>
        </pc:sldMkLst>
        <pc:picChg chg="mod">
          <ac:chgData name="Qianqian Fang" userId="ffc1abd31771c0e2" providerId="LiveId" clId="{8FA99102-0F69-483B-B658-575D34174490}" dt="2019-08-06T21:19:30.066" v="4" actId="1076"/>
          <ac:picMkLst>
            <pc:docMk/>
            <pc:sldMk cId="3245760650" sldId="345"/>
            <ac:picMk id="1026" creationId="{5EE29D2F-1F48-4AB4-80DF-89B7D5BE6C01}"/>
          </ac:picMkLst>
        </pc:picChg>
      </pc:sldChg>
      <pc:sldChg chg="modSp">
        <pc:chgData name="Qianqian Fang" userId="ffc1abd31771c0e2" providerId="LiveId" clId="{8FA99102-0F69-483B-B658-575D34174490}" dt="2019-08-06T21:21:28.268" v="42" actId="1076"/>
        <pc:sldMkLst>
          <pc:docMk/>
          <pc:sldMk cId="1979542419" sldId="347"/>
        </pc:sldMkLst>
        <pc:spChg chg="mod">
          <ac:chgData name="Qianqian Fang" userId="ffc1abd31771c0e2" providerId="LiveId" clId="{8FA99102-0F69-483B-B658-575D34174490}" dt="2019-08-06T21:21:18.167" v="41" actId="1076"/>
          <ac:spMkLst>
            <pc:docMk/>
            <pc:sldMk cId="1979542419" sldId="347"/>
            <ac:spMk id="3" creationId="{15505FD5-CCBB-4C73-B3B0-331225A44A47}"/>
          </ac:spMkLst>
        </pc:spChg>
        <pc:spChg chg="mod">
          <ac:chgData name="Qianqian Fang" userId="ffc1abd31771c0e2" providerId="LiveId" clId="{8FA99102-0F69-483B-B658-575D34174490}" dt="2019-08-06T21:21:15.474" v="40" actId="1076"/>
          <ac:spMkLst>
            <pc:docMk/>
            <pc:sldMk cId="1979542419" sldId="347"/>
            <ac:spMk id="5" creationId="{0A84B64B-D7A3-4102-9838-90AD5951272B}"/>
          </ac:spMkLst>
        </pc:spChg>
        <pc:spChg chg="mod">
          <ac:chgData name="Qianqian Fang" userId="ffc1abd31771c0e2" providerId="LiveId" clId="{8FA99102-0F69-483B-B658-575D34174490}" dt="2019-08-06T21:21:08.524" v="38" actId="1076"/>
          <ac:spMkLst>
            <pc:docMk/>
            <pc:sldMk cId="1979542419" sldId="347"/>
            <ac:spMk id="9" creationId="{00000000-0000-0000-0000-000000000000}"/>
          </ac:spMkLst>
        </pc:spChg>
        <pc:spChg chg="mod">
          <ac:chgData name="Qianqian Fang" userId="ffc1abd31771c0e2" providerId="LiveId" clId="{8FA99102-0F69-483B-B658-575D34174490}" dt="2019-08-06T21:21:08.524" v="38" actId="1076"/>
          <ac:spMkLst>
            <pc:docMk/>
            <pc:sldMk cId="1979542419" sldId="347"/>
            <ac:spMk id="10" creationId="{00000000-0000-0000-0000-000000000000}"/>
          </ac:spMkLst>
        </pc:spChg>
        <pc:graphicFrameChg chg="mod modGraphic">
          <ac:chgData name="Qianqian Fang" userId="ffc1abd31771c0e2" providerId="LiveId" clId="{8FA99102-0F69-483B-B658-575D34174490}" dt="2019-08-06T21:21:08.524" v="38" actId="1076"/>
          <ac:graphicFrameMkLst>
            <pc:docMk/>
            <pc:sldMk cId="1979542419" sldId="347"/>
            <ac:graphicFrameMk id="4" creationId="{00000000-0000-0000-0000-000000000000}"/>
          </ac:graphicFrameMkLst>
        </pc:graphicFrameChg>
        <pc:cxnChg chg="mod">
          <ac:chgData name="Qianqian Fang" userId="ffc1abd31771c0e2" providerId="LiveId" clId="{8FA99102-0F69-483B-B658-575D34174490}" dt="2019-08-06T21:21:28.268" v="42" actId="1076"/>
          <ac:cxnSpMkLst>
            <pc:docMk/>
            <pc:sldMk cId="1979542419" sldId="347"/>
            <ac:cxnSpMk id="6" creationId="{00000000-0000-0000-0000-000000000000}"/>
          </ac:cxnSpMkLst>
        </pc:cxnChg>
      </pc:sldChg>
      <pc:sldChg chg="addSp modSp">
        <pc:chgData name="Qianqian Fang" userId="ffc1abd31771c0e2" providerId="LiveId" clId="{8FA99102-0F69-483B-B658-575D34174490}" dt="2019-08-06T21:25:49.993" v="230" actId="20577"/>
        <pc:sldMkLst>
          <pc:docMk/>
          <pc:sldMk cId="713105142" sldId="357"/>
        </pc:sldMkLst>
        <pc:spChg chg="add mod">
          <ac:chgData name="Qianqian Fang" userId="ffc1abd31771c0e2" providerId="LiveId" clId="{8FA99102-0F69-483B-B658-575D34174490}" dt="2019-08-06T21:25:49.993" v="230" actId="20577"/>
          <ac:spMkLst>
            <pc:docMk/>
            <pc:sldMk cId="713105142" sldId="357"/>
            <ac:spMk id="5" creationId="{96599700-B745-4900-9ECA-80F5DE9764C1}"/>
          </ac:spMkLst>
        </pc:spChg>
      </pc:sldChg>
      <pc:sldChg chg="addSp modSp add">
        <pc:chgData name="Qianqian Fang" userId="ffc1abd31771c0e2" providerId="LiveId" clId="{8FA99102-0F69-483B-B658-575D34174490}" dt="2019-08-06T21:29:50.819" v="509" actId="1076"/>
        <pc:sldMkLst>
          <pc:docMk/>
          <pc:sldMk cId="697086503" sldId="358"/>
        </pc:sldMkLst>
        <pc:spChg chg="mod">
          <ac:chgData name="Qianqian Fang" userId="ffc1abd31771c0e2" providerId="LiveId" clId="{8FA99102-0F69-483B-B658-575D34174490}" dt="2019-08-06T21:29:46.093" v="508" actId="20577"/>
          <ac:spMkLst>
            <pc:docMk/>
            <pc:sldMk cId="697086503" sldId="358"/>
            <ac:spMk id="2" creationId="{BAFBC6A4-7A18-4BE3-9443-BF1CEBCBBAD1}"/>
          </ac:spMkLst>
        </pc:spChg>
        <pc:grpChg chg="add mod">
          <ac:chgData name="Qianqian Fang" userId="ffc1abd31771c0e2" providerId="LiveId" clId="{8FA99102-0F69-483B-B658-575D34174490}" dt="2019-08-06T21:29:50.819" v="509" actId="1076"/>
          <ac:grpSpMkLst>
            <pc:docMk/>
            <pc:sldMk cId="697086503" sldId="358"/>
            <ac:grpSpMk id="4" creationId="{6883F3FE-CCE9-409A-88F7-A399B26EEA95}"/>
          </ac:grpSpMkLst>
        </pc:grpChg>
        <pc:grpChg chg="mod">
          <ac:chgData name="Qianqian Fang" userId="ffc1abd31771c0e2" providerId="LiveId" clId="{8FA99102-0F69-483B-B658-575D34174490}" dt="2019-08-06T21:29:50.819" v="509" actId="1076"/>
          <ac:grpSpMkLst>
            <pc:docMk/>
            <pc:sldMk cId="697086503" sldId="358"/>
            <ac:grpSpMk id="10" creationId="{C1109B0D-682E-4582-9FAF-037D79919DAA}"/>
          </ac:grpSpMkLst>
        </pc:grpChg>
        <pc:grpChg chg="mod">
          <ac:chgData name="Qianqian Fang" userId="ffc1abd31771c0e2" providerId="LiveId" clId="{8FA99102-0F69-483B-B658-575D34174490}" dt="2019-08-06T21:29:50.819" v="509" actId="1076"/>
          <ac:grpSpMkLst>
            <pc:docMk/>
            <pc:sldMk cId="697086503" sldId="358"/>
            <ac:grpSpMk id="11" creationId="{3742AA2A-2683-475D-BD64-551CD945885E}"/>
          </ac:grpSpMkLst>
        </pc:grpChg>
      </pc:sldChg>
      <pc:sldChg chg="modSp add">
        <pc:chgData name="Qianqian Fang" userId="ffc1abd31771c0e2" providerId="LiveId" clId="{8FA99102-0F69-483B-B658-575D34174490}" dt="2019-08-06T21:41:10.648" v="897" actId="20577"/>
        <pc:sldMkLst>
          <pc:docMk/>
          <pc:sldMk cId="4184488374" sldId="359"/>
        </pc:sldMkLst>
        <pc:spChg chg="mod">
          <ac:chgData name="Qianqian Fang" userId="ffc1abd31771c0e2" providerId="LiveId" clId="{8FA99102-0F69-483B-B658-575D34174490}" dt="2019-08-06T21:31:35.432" v="536" actId="20577"/>
          <ac:spMkLst>
            <pc:docMk/>
            <pc:sldMk cId="4184488374" sldId="359"/>
            <ac:spMk id="2" creationId="{7EE69BC6-13DC-40F6-A479-691E8FE58768}"/>
          </ac:spMkLst>
        </pc:spChg>
        <pc:spChg chg="mod">
          <ac:chgData name="Qianqian Fang" userId="ffc1abd31771c0e2" providerId="LiveId" clId="{8FA99102-0F69-483B-B658-575D34174490}" dt="2019-08-06T21:41:10.648" v="897" actId="20577"/>
          <ac:spMkLst>
            <pc:docMk/>
            <pc:sldMk cId="4184488374" sldId="359"/>
            <ac:spMk id="3" creationId="{671627FF-348A-4FCA-B645-FFB363DDB14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61FE3-61B1-4008-808F-3960EE801F3D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BBFD8-D661-4CB3-BBA8-769EF6BB6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01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Mapping between MCX and MCXLAB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C4DBB-7B86-4B46-8500-B0F5F1A153B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2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:a16="http://schemas.microsoft.com/office/drawing/2014/main" id="{93AD2C62-40C3-4956-A6BA-81545D48B5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A790A0B3-C0E3-41A6-BF16-FFD1361F9E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46526" cy="12485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947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dirty="0"/>
              <a:t>Discrepancies in fluence contour plots;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Demo_1_meshvsvoxel_reflection;</a:t>
            </a:r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0C4DBB-7B86-4B46-8500-B0F5F1A153B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26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MCX’22 Workshop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628700E8-9CBC-461B-AC65-073083460721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81000"/>
            <a:ext cx="5800725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body" sz="quarter" idx="13"/>
          </p:nvPr>
        </p:nvSpPr>
        <p:spPr>
          <a:xfrm>
            <a:off x="401836" y="1107281"/>
            <a:ext cx="8340328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lIns="64291" tIns="32146" rIns="64291" bIns="32146" anchor="ctr">
            <a:noAutofit/>
          </a:bodyPr>
          <a:lstStyle>
            <a:lvl1pPr marL="0" indent="0" defTabSz="321457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tIns="32146" bIns="32146"/>
          <a:lstStyle/>
          <a:p>
            <a:r>
              <a:t>Title Text</a:t>
            </a:r>
          </a:p>
        </p:txBody>
      </p:sp>
      <p:sp>
        <p:nvSpPr>
          <p:cNvPr id="63" name="Shape 6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64291" tIns="32146" rIns="64291" bIns="32146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GTC April 4-7, 2016 | Silicon Valley</a:t>
            </a:r>
          </a:p>
        </p:txBody>
      </p:sp>
    </p:spTree>
    <p:extLst>
      <p:ext uri="{BB962C8B-B14F-4D97-AF65-F5344CB8AC3E}">
        <p14:creationId xmlns:p14="http://schemas.microsoft.com/office/powerpoint/2010/main" val="342028001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ato Black" panose="020F0A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MCX’22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>
                <a:latin typeface="Lato Black" panose="020F0A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ato Black" panose="020F0A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ato Black" panose="020F0A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A1098-BB85-4D09-8DC9-0C728C3BD412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MCX’22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628700E8-9CBC-461B-AC65-07308346072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93066" y="6420478"/>
            <a:ext cx="5905501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25" b="1" dirty="0"/>
              <a:t>Computational Optics &amp; Translational Imaging (COTI) lab | http://fanglab.org</a:t>
            </a:r>
          </a:p>
        </p:txBody>
      </p:sp>
      <p:pic>
        <p:nvPicPr>
          <p:cNvPr id="10" name="Picture 9" descr="logo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6388728"/>
            <a:ext cx="282076" cy="2616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5" y="100225"/>
            <a:ext cx="1057276" cy="4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3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Lato Black" panose="020F0A02020204030203" pitchFamily="34" charset="0"/>
          <a:ea typeface="+mj-ea"/>
          <a:cs typeface="Lato Black" panose="020F0A0202020403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Lato Medium" pitchFamily="34" charset="0"/>
          <a:ea typeface="+mn-ea"/>
          <a:cs typeface="Lato Medium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Lato Medium" pitchFamily="34" charset="0"/>
          <a:ea typeface="+mn-ea"/>
          <a:cs typeface="Lato Medium" pitchFamily="34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Lato Medium" pitchFamily="34" charset="0"/>
          <a:ea typeface="+mn-ea"/>
          <a:cs typeface="Lato Medium" pitchFamily="34" charset="0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Lato Medium" pitchFamily="34" charset="0"/>
          <a:ea typeface="+mn-ea"/>
          <a:cs typeface="Lato Medium" pitchFamily="34" charset="0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Lato Medium" pitchFamily="34" charset="0"/>
          <a:ea typeface="+mn-ea"/>
          <a:cs typeface="Lato Medium" pitchFamily="34" charset="0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7.png"/><Relationship Id="rId7" Type="http://schemas.openxmlformats.org/officeDocument/2006/relationships/image" Target="../media/image28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jpeg"/><Relationship Id="rId10" Type="http://schemas.openxmlformats.org/officeDocument/2006/relationships/image" Target="../media/image31.jpeg"/><Relationship Id="rId4" Type="http://schemas.openxmlformats.org/officeDocument/2006/relationships/image" Target="../media/image1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cx.space/gpubench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cx.space/MCX22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4.gif"/><Relationship Id="rId7" Type="http://schemas.openxmlformats.org/officeDocument/2006/relationships/image" Target="../media/image4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2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tetgen.berlios.de/" TargetMode="External"/><Relationship Id="rId3" Type="http://schemas.openxmlformats.org/officeDocument/2006/relationships/image" Target="../media/image54.png"/><Relationship Id="rId7" Type="http://schemas.openxmlformats.org/officeDocument/2006/relationships/hyperlink" Target="http://jmeshlib.sf.ne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hyperlink" Target="https://github.com/gilbo/cork" TargetMode="External"/><Relationship Id="rId4" Type="http://schemas.openxmlformats.org/officeDocument/2006/relationships/image" Target="../media/image55.png"/><Relationship Id="rId9" Type="http://schemas.openxmlformats.org/officeDocument/2006/relationships/hyperlink" Target="http://www.cgal.org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png"/><Relationship Id="rId5" Type="http://schemas.microsoft.com/office/2007/relationships/hdphoto" Target="../media/hdphoto8.wdp"/><Relationship Id="rId4" Type="http://schemas.openxmlformats.org/officeDocument/2006/relationships/image" Target="../media/image74.png"/><Relationship Id="rId9" Type="http://schemas.microsoft.com/office/2007/relationships/hdphoto" Target="../media/hdphoto10.wd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nam05.safelinks.protection.outlook.com/?url=http://bit.ly/2K0rG4R&amp;data=02|01|q.fang@northeastern.edu|29dd1a26d7bc4893ef3908d714a32b8f|a8eec281aaa34daeac9b9a398b9215e7|0|0|637000563356670834&amp;sdata=Qj+e5o4iFiQUNtCOnJ6wnlsuf8Jgwvw0vV5T3KN5vzw=&amp;reserved=0" TargetMode="Externa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microsoft.com/office/2007/relationships/hdphoto" Target="../media/hdphoto2.wdp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3.png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19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neurojson.org/" TargetMode="External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951930"/>
            <a:ext cx="8458200" cy="2903446"/>
          </a:xfrm>
        </p:spPr>
        <p:txBody>
          <a:bodyPr>
            <a:noAutofit/>
          </a:bodyPr>
          <a:lstStyle/>
          <a:p>
            <a:r>
              <a:rPr lang="en-US" sz="5400" dirty="0"/>
              <a:t>The 4</a:t>
            </a:r>
            <a:r>
              <a:rPr lang="en-US" sz="5400" baseline="30000" dirty="0"/>
              <a:t>rd</a:t>
            </a:r>
            <a:r>
              <a:rPr lang="en-US" sz="5400" dirty="0"/>
              <a:t> MCX Training Workshop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648200"/>
            <a:ext cx="8458200" cy="1447800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Britannic Bold" panose="020B0903060703020204" pitchFamily="34" charset="0"/>
              </a:rPr>
              <a:t>Associate Professor</a:t>
            </a:r>
          </a:p>
          <a:p>
            <a:pPr algn="ctr"/>
            <a:r>
              <a:rPr lang="en-US" sz="2000" dirty="0">
                <a:latin typeface="Britannic Bold" panose="020B0903060703020204" pitchFamily="34" charset="0"/>
              </a:rPr>
              <a:t>Dept. of Bioengineering</a:t>
            </a:r>
          </a:p>
          <a:p>
            <a:pPr algn="ctr"/>
            <a:r>
              <a:rPr lang="en-US" sz="2000" dirty="0">
                <a:latin typeface="Britannic Bold" panose="020B0903060703020204" pitchFamily="34" charset="0"/>
              </a:rPr>
              <a:t>Northeastern University, USA</a:t>
            </a:r>
          </a:p>
          <a:p>
            <a:pPr algn="ctr"/>
            <a:endParaRPr lang="en-US" sz="2000" dirty="0">
              <a:latin typeface="Britannic Bold" panose="020B0903060703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98035" y="3972580"/>
            <a:ext cx="3337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</a:schemeClr>
                </a:solidFill>
                <a:latin typeface="Britannic Bold" panose="020B0903060703020204" pitchFamily="34" charset="0"/>
              </a:rPr>
              <a:t>Qianqian Fang, PhD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1729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MCX’22, Boston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ortheastern university logo">
            <a:extLst>
              <a:ext uri="{FF2B5EF4-FFF2-40B4-BE49-F238E27FC236}">
                <a16:creationId xmlns:a16="http://schemas.microsoft.com/office/drawing/2014/main" id="{73B4DEC2-9C95-49E7-B86C-F2A6C4F40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1"/>
            <a:ext cx="1534014" cy="60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58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EE4FB88C-7A20-4132-A616-C20D0B81A6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"/>
          <a:stretch/>
        </p:blipFill>
        <p:spPr bwMode="auto">
          <a:xfrm>
            <a:off x="-21110" y="4938364"/>
            <a:ext cx="3709165" cy="190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082040"/>
          </a:xfrm>
        </p:spPr>
        <p:txBody>
          <a:bodyPr>
            <a:normAutofit/>
          </a:bodyPr>
          <a:lstStyle/>
          <a:p>
            <a:r>
              <a:rPr lang="en-US" dirty="0"/>
              <a:t>Recommended Hardware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404" y="1524000"/>
            <a:ext cx="6446520" cy="4656139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more cores</a:t>
            </a:r>
            <a:r>
              <a:rPr lang="en-US" dirty="0"/>
              <a:t>, the merrier! Use many consumer-grade cards together!</a:t>
            </a:r>
          </a:p>
          <a:p>
            <a:r>
              <a:rPr lang="en-US" dirty="0"/>
              <a:t>MCX (CUDA) is NVIDIA GPU only; MCXCL/MMCL can run on (almost) all processors. But </a:t>
            </a:r>
            <a:r>
              <a:rPr lang="en-US" dirty="0">
                <a:solidFill>
                  <a:srgbClr val="FF0000"/>
                </a:solidFill>
              </a:rPr>
              <a:t>CUDA is faster than OpenCL</a:t>
            </a:r>
            <a:r>
              <a:rPr lang="en-US" dirty="0"/>
              <a:t>.</a:t>
            </a:r>
          </a:p>
          <a:p>
            <a:r>
              <a:rPr lang="en-US" dirty="0"/>
              <a:t>MCX uses </a:t>
            </a:r>
            <a:r>
              <a:rPr lang="en-US" b="1" dirty="0">
                <a:solidFill>
                  <a:srgbClr val="FF0000"/>
                </a:solidFill>
              </a:rPr>
              <a:t>single-precision</a:t>
            </a:r>
            <a:r>
              <a:rPr lang="en-US" dirty="0"/>
              <a:t> floating-point operations, Tesla cards (more expensive) are not necessarily faster.</a:t>
            </a:r>
          </a:p>
          <a:p>
            <a:r>
              <a:rPr lang="en-US" b="1" dirty="0">
                <a:solidFill>
                  <a:srgbClr val="FF0000"/>
                </a:solidFill>
              </a:rPr>
              <a:t>Dedicated GPU </a:t>
            </a:r>
            <a:r>
              <a:rPr lang="en-US" dirty="0"/>
              <a:t>preferred – i.e. not used for display. Multiple-cards can gain speed almost linearly.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1DA906-AAD7-45DD-8B59-2E70DD2D0E4F}"/>
              </a:ext>
            </a:extLst>
          </p:cNvPr>
          <p:cNvSpPr/>
          <p:nvPr/>
        </p:nvSpPr>
        <p:spPr>
          <a:xfrm>
            <a:off x="1918930" y="4885035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erlin Sans FB Demi" panose="020E0802020502020306" pitchFamily="34" charset="0"/>
              </a:rPr>
              <a:t>MCX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006E3B-6166-4B32-86DB-C9316CE5368A}"/>
              </a:ext>
            </a:extLst>
          </p:cNvPr>
          <p:cNvSpPr/>
          <p:nvPr/>
        </p:nvSpPr>
        <p:spPr>
          <a:xfrm>
            <a:off x="4085918" y="4863180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MCX-CL</a:t>
            </a:r>
          </a:p>
        </p:txBody>
      </p:sp>
      <p:pic>
        <p:nvPicPr>
          <p:cNvPr id="10" name="Picture 8" descr="MCX logo">
            <a:extLst>
              <a:ext uri="{FF2B5EF4-FFF2-40B4-BE49-F238E27FC236}">
                <a16:creationId xmlns:a16="http://schemas.microsoft.com/office/drawing/2014/main" id="{3DE89619-DE32-4D92-AB29-F5084D867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691" y="4548011"/>
            <a:ext cx="390354" cy="39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269A90E-36B9-469E-B973-16667FA09BEB}"/>
              </a:ext>
            </a:extLst>
          </p:cNvPr>
          <p:cNvSpPr/>
          <p:nvPr/>
        </p:nvSpPr>
        <p:spPr>
          <a:xfrm>
            <a:off x="6522799" y="4863180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MMC</a:t>
            </a:r>
          </a:p>
        </p:txBody>
      </p:sp>
      <p:pic>
        <p:nvPicPr>
          <p:cNvPr id="12" name="Picture 28" descr="Image result for nvidia icon">
            <a:extLst>
              <a:ext uri="{FF2B5EF4-FFF2-40B4-BE49-F238E27FC236}">
                <a16:creationId xmlns:a16="http://schemas.microsoft.com/office/drawing/2014/main" id="{56E83942-1281-49FA-8F66-9A70D05B5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022" y="5283264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0" descr="Image result for amd gpu icon">
            <a:extLst>
              <a:ext uri="{FF2B5EF4-FFF2-40B4-BE49-F238E27FC236}">
                <a16:creationId xmlns:a16="http://schemas.microsoft.com/office/drawing/2014/main" id="{F2F189A2-10B1-42DB-A2F0-CB0B825C2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471" y="5334082"/>
            <a:ext cx="601469" cy="40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6" descr="Related image">
            <a:extLst>
              <a:ext uri="{FF2B5EF4-FFF2-40B4-BE49-F238E27FC236}">
                <a16:creationId xmlns:a16="http://schemas.microsoft.com/office/drawing/2014/main" id="{BE440482-A9CF-48C4-B25D-2E64652E1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04" y="5344112"/>
            <a:ext cx="393229" cy="3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8" descr="Image result for nvidia icon">
            <a:extLst>
              <a:ext uri="{FF2B5EF4-FFF2-40B4-BE49-F238E27FC236}">
                <a16:creationId xmlns:a16="http://schemas.microsoft.com/office/drawing/2014/main" id="{1949AC5E-4827-4939-BDD5-5E27761DE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181" y="5267551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69F4E29-CC15-4ECD-A6F3-248241301F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5677881" y="6080023"/>
            <a:ext cx="447540" cy="4857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56E1B68-BAEC-4D8F-8E82-E3D47E786B44}"/>
              </a:ext>
            </a:extLst>
          </p:cNvPr>
          <p:cNvSpPr/>
          <p:nvPr/>
        </p:nvSpPr>
        <p:spPr>
          <a:xfrm>
            <a:off x="3727053" y="5996893"/>
            <a:ext cx="1370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Fiji, </a:t>
            </a:r>
            <a:r>
              <a:rPr lang="en-US" sz="1200" dirty="0" err="1"/>
              <a:t>Polaris,Vega</a:t>
            </a:r>
            <a:r>
              <a:rPr lang="en-US" sz="1200" dirty="0"/>
              <a:t>,</a:t>
            </a:r>
          </a:p>
          <a:p>
            <a:r>
              <a:rPr lang="en-US" sz="1200" dirty="0" err="1"/>
              <a:t>Navi</a:t>
            </a:r>
            <a:endParaRPr lang="en-US" sz="1200" dirty="0"/>
          </a:p>
        </p:txBody>
      </p:sp>
      <p:pic>
        <p:nvPicPr>
          <p:cNvPr id="4100" name="Picture 4" descr="Image result for intel hd graphics">
            <a:extLst>
              <a:ext uri="{FF2B5EF4-FFF2-40B4-BE49-F238E27FC236}">
                <a16:creationId xmlns:a16="http://schemas.microsoft.com/office/drawing/2014/main" id="{1EA2EC20-34C8-468B-AD96-F378F9230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332" y="6080023"/>
            <a:ext cx="714792" cy="5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rrow: Right 21">
            <a:extLst>
              <a:ext uri="{FF2B5EF4-FFF2-40B4-BE49-F238E27FC236}">
                <a16:creationId xmlns:a16="http://schemas.microsoft.com/office/drawing/2014/main" id="{4FD1B054-9410-465B-9E7D-C68053D17C9F}"/>
              </a:ext>
            </a:extLst>
          </p:cNvPr>
          <p:cNvSpPr/>
          <p:nvPr/>
        </p:nvSpPr>
        <p:spPr>
          <a:xfrm rot="3214908">
            <a:off x="5294771" y="5832039"/>
            <a:ext cx="313769" cy="25011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C457455-6BD9-48A7-A901-C0F462B6BF7B}"/>
              </a:ext>
            </a:extLst>
          </p:cNvPr>
          <p:cNvSpPr/>
          <p:nvPr/>
        </p:nvSpPr>
        <p:spPr>
          <a:xfrm rot="7566615">
            <a:off x="4319244" y="5828075"/>
            <a:ext cx="346447" cy="2441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Content Placeholder 7" descr="A close up of a sign  Description generated with very high confidence">
            <a:extLst>
              <a:ext uri="{FF2B5EF4-FFF2-40B4-BE49-F238E27FC236}">
                <a16:creationId xmlns:a16="http://schemas.microsoft.com/office/drawing/2014/main" id="{492A24CD-4B8D-445C-A269-E46CFBF17A9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22" y="4498554"/>
            <a:ext cx="461665" cy="461665"/>
          </a:xfrm>
          <a:prstGeom prst="rect">
            <a:avLst/>
          </a:prstGeom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EAEF31F2-3C5B-4899-BFFB-94A51A71BA62}"/>
              </a:ext>
            </a:extLst>
          </p:cNvPr>
          <p:cNvSpPr/>
          <p:nvPr/>
        </p:nvSpPr>
        <p:spPr>
          <a:xfrm rot="10800000">
            <a:off x="3494769" y="5442332"/>
            <a:ext cx="346447" cy="2441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C3CB142A-FC4A-4003-BA0C-6D40F917C3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3" b="33666"/>
          <a:stretch/>
        </p:blipFill>
        <p:spPr bwMode="auto">
          <a:xfrm>
            <a:off x="6158720" y="6090368"/>
            <a:ext cx="1277543" cy="61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MCX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022" y="4470490"/>
            <a:ext cx="474687" cy="42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0" descr="Image result for amd gpu icon">
            <a:extLst>
              <a:ext uri="{FF2B5EF4-FFF2-40B4-BE49-F238E27FC236}">
                <a16:creationId xmlns:a16="http://schemas.microsoft.com/office/drawing/2014/main" id="{F2F189A2-10B1-42DB-A2F0-CB0B825C2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691" y="5324845"/>
            <a:ext cx="601469" cy="40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6" descr="Related image">
            <a:extLst>
              <a:ext uri="{FF2B5EF4-FFF2-40B4-BE49-F238E27FC236}">
                <a16:creationId xmlns:a16="http://schemas.microsoft.com/office/drawing/2014/main" id="{BE440482-A9CF-48C4-B25D-2E64652E1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024" y="5334875"/>
            <a:ext cx="393229" cy="3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Image result for nvidia icon">
            <a:extLst>
              <a:ext uri="{FF2B5EF4-FFF2-40B4-BE49-F238E27FC236}">
                <a16:creationId xmlns:a16="http://schemas.microsoft.com/office/drawing/2014/main" id="{1949AC5E-4827-4939-BDD5-5E27761DE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401" y="5258314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1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6A2B7-BF37-4E5A-A488-C4166F83D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GPU Benchmarks/Contest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038D2-5B64-4C33-96F4-668E1FE18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5943600" cy="523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570678-1D23-4926-873B-2026D9CAD15D}"/>
              </a:ext>
            </a:extLst>
          </p:cNvPr>
          <p:cNvSpPr/>
          <p:nvPr/>
        </p:nvSpPr>
        <p:spPr>
          <a:xfrm>
            <a:off x="3810000" y="1676400"/>
            <a:ext cx="23727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3"/>
              </a:rPr>
              <a:t>http://mcx.space/gpubench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9913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435596" cy="1325562"/>
          </a:xfrm>
        </p:spPr>
        <p:txBody>
          <a:bodyPr>
            <a:normAutofit/>
          </a:bodyPr>
          <a:lstStyle/>
          <a:p>
            <a:r>
              <a:rPr lang="en-US" dirty="0"/>
              <a:t>MCX1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s://lh3.googleusercontent.com/BkXgZSX42ddQoFAqmgdsDjDP2U3ZkMUkFN-ScNC1HkBXvYw0Ik7wolo4267Q94D4QsvSoO2vknZg7XrPVAhAcwiFJMqMJ9H5yhBqv2qB9H5sDoVOrC4YfZgJ1fcAQ_MjwPeN8VhBy2fZUv5Ade3qQ1aq2hKzeA3ZbVuuiPE6OT7QSxS_qUMFlA1FZ_LhjqotRYL7qYSJKN44tWWV4XSFrTUl3tqOEI1rrFYaG0fi9BYlFemtHYpqg4s7W6eMZpBuZ89RCmmfoPbu-QWjepJjPVNtVq89gklgpjvAZCrecx1JeSnyh6CM-wwk3AL17t6UN_4PhfXyz_nsGksAJKR4FfJMdSNcKDT6PgEH_CFcgaRteM4j6Lu_awnCHdzzM7t7mQupdEtAm8VjF-xldt2vmConRyonr9rEXVdsrRzjF1lrG5FRv5k6fsfAtI4P2fqQM4KAJC2traZmVdfSj9khfpgcap4R5mhHsC5rhyrajyyjoAGr0VmPvrP6jkt2KEMUkyBzIgEoJTwHyJ3NcmtK8I1lXan26zcTG7YxV2QX3p0QDvsvVsv5t9sXnW2awgUTXBhhmoXFrl9JrwXaKPdc4zo4nY6WZUASY9XvAegs_lzzWcn4mLkAOxkeWQ=w642-h855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2939"/>
            <a:ext cx="3262230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BBE8675-BE4D-40D3-AD63-BD4BABD54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689" y="1821264"/>
            <a:ext cx="4516486" cy="435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32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MCX input/output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1.C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318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25927"/>
          </a:xfrm>
        </p:spPr>
        <p:txBody>
          <a:bodyPr>
            <a:normAutofit/>
          </a:bodyPr>
          <a:lstStyle/>
          <a:p>
            <a:r>
              <a:rPr lang="en-US" dirty="0"/>
              <a:t>MCX/MMC Algorithm Diagram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1439" y="1947915"/>
            <a:ext cx="882603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Launch </a:t>
            </a:r>
            <a:br>
              <a:rPr lang="en-US" sz="1400" dirty="0">
                <a:latin typeface="Gill Sans MT" panose="020B0502020104020203" pitchFamily="34" charset="0"/>
              </a:rPr>
            </a:br>
            <a:r>
              <a:rPr lang="en-US" sz="1400" dirty="0">
                <a:latin typeface="Gill Sans MT" panose="020B0502020104020203" pitchFamily="34" charset="0"/>
              </a:rPr>
              <a:t>(</a:t>
            </a:r>
            <a:r>
              <a:rPr lang="en-US" sz="1400" b="1" i="1" dirty="0">
                <a:latin typeface="Gill Sans MT" panose="020B0502020104020203" pitchFamily="34" charset="0"/>
                <a:cs typeface="Arial" panose="020B0604020202020204" pitchFamily="34" charset="0"/>
              </a:rPr>
              <a:t>p</a:t>
            </a:r>
            <a:r>
              <a:rPr lang="en-US" sz="1400" i="1" dirty="0">
                <a:latin typeface="Gill Sans MT" panose="020B0502020104020203" pitchFamily="34" charset="0"/>
                <a:cs typeface="Arial" panose="020B0604020202020204" pitchFamily="34" charset="0"/>
              </a:rPr>
              <a:t>, v</a:t>
            </a:r>
            <a:r>
              <a:rPr lang="en-US" sz="1400" b="1" dirty="0">
                <a:latin typeface="Gill Sans MT" panose="020B0502020104020203" pitchFamily="34" charset="0"/>
                <a:cs typeface="Arial" panose="020B0604020202020204" pitchFamily="34" charset="0"/>
              </a:rPr>
              <a:t>, </a:t>
            </a:r>
            <a:r>
              <a:rPr lang="en-US" sz="1400" i="1" dirty="0">
                <a:latin typeface="Gill Sans MT" panose="020B0502020104020203" pitchFamily="34" charset="0"/>
                <a:cs typeface="Arial" panose="020B0604020202020204" pitchFamily="34" charset="0"/>
              </a:rPr>
              <a:t>w</a:t>
            </a:r>
            <a:r>
              <a:rPr lang="en-US" sz="1400" dirty="0">
                <a:latin typeface="Gill Sans MT" panose="020B0502020104020203" pitchFamily="34" charset="0"/>
              </a:rPr>
              <a:t>)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296670" y="1947915"/>
            <a:ext cx="158496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Determine </a:t>
            </a:r>
            <a:r>
              <a:rPr lang="en-US" sz="1400" dirty="0" err="1">
                <a:latin typeface="Gill Sans MT" panose="020B0502020104020203" pitchFamily="34" charset="0"/>
              </a:rPr>
              <a:t>unitless</a:t>
            </a:r>
            <a:endParaRPr lang="en-US" sz="1400" dirty="0">
              <a:latin typeface="Gill Sans MT" panose="020B0502020104020203" pitchFamily="34" charset="0"/>
            </a:endParaRPr>
          </a:p>
          <a:p>
            <a:pPr algn="ctr"/>
            <a:r>
              <a:rPr lang="en-US" sz="1400" dirty="0">
                <a:latin typeface="Gill Sans MT" panose="020B0502020104020203" pitchFamily="34" charset="0"/>
              </a:rPr>
              <a:t>scattering </a:t>
            </a:r>
            <a:r>
              <a:rPr lang="en-US" sz="1400" dirty="0" err="1">
                <a:latin typeface="Gill Sans MT" panose="020B0502020104020203" pitchFamily="34" charset="0"/>
              </a:rPr>
              <a:t>len</a:t>
            </a:r>
            <a:r>
              <a:rPr lang="en-US" sz="1400" dirty="0">
                <a:latin typeface="Gill Sans MT" panose="020B0502020104020203" pitchFamily="34" charset="0"/>
              </a:rPr>
              <a:t>. </a:t>
            </a:r>
            <a:r>
              <a:rPr lang="en-US" sz="1400" i="1" dirty="0">
                <a:latin typeface="Gill Sans MT" panose="020B0502020104020203" pitchFamily="34" charset="0"/>
              </a:rPr>
              <a:t>S</a:t>
            </a:r>
          </a:p>
        </p:txBody>
      </p:sp>
      <p:sp>
        <p:nvSpPr>
          <p:cNvPr id="43" name="Flowchart: Decision 42"/>
          <p:cNvSpPr/>
          <p:nvPr/>
        </p:nvSpPr>
        <p:spPr>
          <a:xfrm>
            <a:off x="1215390" y="5254520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latin typeface="Gill Sans MT" panose="020B0502020104020203" pitchFamily="34" charset="0"/>
              </a:rPr>
              <a:t>N</a:t>
            </a:r>
            <a:r>
              <a:rPr lang="en-US" sz="1200" dirty="0">
                <a:latin typeface="Gill Sans MT" panose="020B0502020104020203" pitchFamily="34" charset="0"/>
              </a:rPr>
              <a:t> photon?</a:t>
            </a:r>
          </a:p>
        </p:txBody>
      </p:sp>
      <p:cxnSp>
        <p:nvCxnSpPr>
          <p:cNvPr id="44" name="Straight Arrow Connector 43"/>
          <p:cNvCxnSpPr>
            <a:stCxn id="40" idx="3"/>
            <a:endCxn id="41" idx="1"/>
          </p:cNvCxnSpPr>
          <p:nvPr/>
        </p:nvCxnSpPr>
        <p:spPr>
          <a:xfrm>
            <a:off x="974042" y="2191755"/>
            <a:ext cx="322628" cy="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3" idx="2"/>
            <a:endCxn id="49" idx="0"/>
          </p:cNvCxnSpPr>
          <p:nvPr/>
        </p:nvCxnSpPr>
        <p:spPr>
          <a:xfrm>
            <a:off x="2089150" y="5782840"/>
            <a:ext cx="0" cy="38428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owchart: Terminator 48"/>
          <p:cNvSpPr/>
          <p:nvPr/>
        </p:nvSpPr>
        <p:spPr>
          <a:xfrm>
            <a:off x="1591310" y="6167120"/>
            <a:ext cx="995680" cy="325120"/>
          </a:xfrm>
          <a:prstGeom prst="flowChartTermina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End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276235" y="1848006"/>
            <a:ext cx="1584960" cy="687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Calculate the distance </a:t>
            </a:r>
            <a:r>
              <a:rPr lang="en-US" sz="1200" i="1" dirty="0">
                <a:latin typeface="Gill Sans MT" panose="020B0502020104020203" pitchFamily="34" charset="0"/>
              </a:rPr>
              <a:t>D</a:t>
            </a:r>
            <a:r>
              <a:rPr lang="en-US" sz="1200" dirty="0">
                <a:latin typeface="Gill Sans MT" panose="020B0502020104020203" pitchFamily="34" charset="0"/>
              </a:rPr>
              <a:t> to </a:t>
            </a:r>
            <a:r>
              <a:rPr lang="en-US" sz="1200" b="1" dirty="0">
                <a:solidFill>
                  <a:srgbClr val="00B050"/>
                </a:solidFill>
                <a:latin typeface="Gill Sans MT" panose="020B0502020104020203" pitchFamily="34" charset="0"/>
              </a:rPr>
              <a:t>cell boundary</a:t>
            </a:r>
            <a:r>
              <a:rPr lang="en-US" sz="1200" dirty="0">
                <a:latin typeface="Gill Sans MT" panose="020B0502020104020203" pitchFamily="34" charset="0"/>
              </a:rPr>
              <a:t>, define </a:t>
            </a:r>
            <a:r>
              <a:rPr lang="en-US" sz="1200" i="1" dirty="0">
                <a:latin typeface="Gill Sans MT" panose="020B0502020104020203" pitchFamily="34" charset="0"/>
              </a:rPr>
              <a:t>d</a:t>
            </a:r>
            <a:r>
              <a:rPr lang="en-US" sz="1200" dirty="0">
                <a:latin typeface="Gill Sans MT" panose="020B0502020104020203" pitchFamily="34" charset="0"/>
              </a:rPr>
              <a:t>=min(</a:t>
            </a:r>
            <a:r>
              <a:rPr lang="en-US" sz="1200" i="1" dirty="0">
                <a:latin typeface="Gill Sans MT" panose="020B0502020104020203" pitchFamily="34" charset="0"/>
              </a:rPr>
              <a:t>D</a:t>
            </a:r>
            <a:r>
              <a:rPr lang="en-US" sz="1200" dirty="0">
                <a:latin typeface="Gill Sans MT" panose="020B0502020104020203" pitchFamily="34" charset="0"/>
              </a:rPr>
              <a:t>, </a:t>
            </a:r>
            <a:r>
              <a:rPr lang="en-US" sz="1200" i="1" dirty="0">
                <a:latin typeface="Gill Sans MT" panose="020B0502020104020203" pitchFamily="34" charset="0"/>
              </a:rPr>
              <a:t>S</a:t>
            </a:r>
            <a:r>
              <a:rPr lang="en-US" sz="1200" dirty="0">
                <a:latin typeface="Gill Sans MT" panose="020B0502020104020203" pitchFamily="34" charset="0"/>
              </a:rPr>
              <a:t>/</a:t>
            </a:r>
            <a:r>
              <a:rPr lang="en-US" sz="1200" i="1" dirty="0">
                <a:latin typeface="Gill Sans MT" panose="020B0502020104020203" pitchFamily="34" charset="0"/>
              </a:rPr>
              <a:t>µ</a:t>
            </a:r>
            <a:r>
              <a:rPr lang="en-US" sz="1200" baseline="-25000" dirty="0">
                <a:latin typeface="Gill Sans MT" panose="020B0502020104020203" pitchFamily="34" charset="0"/>
              </a:rPr>
              <a:t>s</a:t>
            </a:r>
            <a:r>
              <a:rPr lang="en-US" sz="1200" dirty="0">
                <a:latin typeface="Gill Sans MT" panose="020B0502020104020203" pitchFamily="34" charset="0"/>
              </a:rPr>
              <a:t>)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218243" y="1846315"/>
            <a:ext cx="1584960" cy="690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Move photon by </a:t>
            </a:r>
            <a:r>
              <a:rPr lang="en-US" sz="1400" i="1" dirty="0">
                <a:latin typeface="Gill Sans MT" panose="020B0502020104020203" pitchFamily="34" charset="0"/>
              </a:rPr>
              <a:t>d</a:t>
            </a:r>
            <a:r>
              <a:rPr lang="en-US" sz="1400" dirty="0">
                <a:latin typeface="Gill Sans MT" panose="020B0502020104020203" pitchFamily="34" charset="0"/>
              </a:rPr>
              <a:t>: </a:t>
            </a:r>
            <a:br>
              <a:rPr lang="en-US" sz="1400" dirty="0">
                <a:latin typeface="Gill Sans MT" panose="020B0502020104020203" pitchFamily="34" charset="0"/>
              </a:rPr>
            </a:br>
            <a:r>
              <a:rPr lang="en-US" sz="1200" b="1" i="1" dirty="0">
                <a:latin typeface="Gill Sans MT" panose="020B0502020104020203" pitchFamily="34" charset="0"/>
                <a:cs typeface="Arial" panose="020B0604020202020204" pitchFamily="34" charset="0"/>
              </a:rPr>
              <a:t>p</a:t>
            </a:r>
            <a:r>
              <a:rPr lang="en-US" sz="1200" i="1" dirty="0">
                <a:latin typeface="Gill Sans MT" panose="020B0502020104020203" pitchFamily="34" charset="0"/>
                <a:cs typeface="Arial" panose="020B0604020202020204" pitchFamily="34" charset="0"/>
              </a:rPr>
              <a:t>=</a:t>
            </a:r>
            <a:r>
              <a:rPr lang="en-US" sz="1200" b="1" i="1" dirty="0">
                <a:latin typeface="Gill Sans MT" panose="020B0502020104020203" pitchFamily="34" charset="0"/>
                <a:cs typeface="Arial" panose="020B0604020202020204" pitchFamily="34" charset="0"/>
              </a:rPr>
              <a:t> </a:t>
            </a:r>
            <a:r>
              <a:rPr lang="en-US" sz="1200" b="1" i="1" dirty="0" err="1">
                <a:latin typeface="Gill Sans MT" panose="020B0502020104020203" pitchFamily="34" charset="0"/>
                <a:cs typeface="Arial" panose="020B0604020202020204" pitchFamily="34" charset="0"/>
              </a:rPr>
              <a:t>p</a:t>
            </a:r>
            <a:r>
              <a:rPr lang="en-US" sz="1200" i="1" dirty="0" err="1">
                <a:latin typeface="Gill Sans MT" panose="020B0502020104020203" pitchFamily="34" charset="0"/>
                <a:cs typeface="Arial" panose="020B0604020202020204" pitchFamily="34" charset="0"/>
              </a:rPr>
              <a:t>+d</a:t>
            </a:r>
            <a:r>
              <a:rPr lang="en-US" sz="1200" i="1" dirty="0">
                <a:latin typeface="Gill Sans MT" panose="020B0502020104020203" pitchFamily="34" charset="0"/>
                <a:cs typeface="Arial" panose="020B0604020202020204" pitchFamily="34" charset="0"/>
              </a:rPr>
              <a:t>*</a:t>
            </a:r>
            <a:r>
              <a:rPr lang="en-US" sz="1200" b="1" i="1" dirty="0">
                <a:latin typeface="Gill Sans MT" panose="020B0502020104020203" pitchFamily="34" charset="0"/>
                <a:cs typeface="Arial" panose="020B0604020202020204" pitchFamily="34" charset="0"/>
              </a:rPr>
              <a:t>c</a:t>
            </a:r>
            <a:endParaRPr lang="en-US" sz="1200" i="1" dirty="0">
              <a:latin typeface="Gill Sans MT" panose="020B0502020104020203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i="1" dirty="0">
                <a:latin typeface="Gill Sans MT" panose="020B0502020104020203" pitchFamily="34" charset="0"/>
                <a:cs typeface="Arial" panose="020B0604020202020204" pitchFamily="34" charset="0"/>
              </a:rPr>
              <a:t>S</a:t>
            </a:r>
            <a:r>
              <a:rPr lang="en-US" sz="1200" dirty="0">
                <a:latin typeface="Gill Sans MT" panose="020B0502020104020203" pitchFamily="34" charset="0"/>
                <a:cs typeface="Arial" panose="020B0604020202020204" pitchFamily="34" charset="0"/>
              </a:rPr>
              <a:t>=</a:t>
            </a:r>
            <a:r>
              <a:rPr lang="en-US" sz="1200" i="1" dirty="0">
                <a:latin typeface="Gill Sans MT" panose="020B0502020104020203" pitchFamily="34" charset="0"/>
                <a:cs typeface="Arial" panose="020B0604020202020204" pitchFamily="34" charset="0"/>
              </a:rPr>
              <a:t>S</a:t>
            </a:r>
            <a:r>
              <a:rPr lang="en-US" sz="1200" dirty="0">
                <a:latin typeface="Gill Sans MT" panose="020B0502020104020203" pitchFamily="34" charset="0"/>
                <a:cs typeface="Arial" panose="020B0604020202020204" pitchFamily="34" charset="0"/>
              </a:rPr>
              <a:t>-</a:t>
            </a:r>
            <a:r>
              <a:rPr lang="en-US" sz="1200" i="1" dirty="0">
                <a:latin typeface="Gill Sans MT" panose="020B0502020104020203" pitchFamily="34" charset="0"/>
                <a:cs typeface="Arial" panose="020B0604020202020204" pitchFamily="34" charset="0"/>
              </a:rPr>
              <a:t>d</a:t>
            </a:r>
            <a:r>
              <a:rPr lang="en-US" sz="1200" dirty="0">
                <a:latin typeface="Gill Sans MT" panose="020B0502020104020203" pitchFamily="34" charset="0"/>
                <a:cs typeface="Arial" panose="020B0604020202020204" pitchFamily="34" charset="0"/>
              </a:rPr>
              <a:t>*</a:t>
            </a:r>
            <a:r>
              <a:rPr lang="en-US" sz="1200" dirty="0">
                <a:latin typeface="Gill Sans MT" panose="020B0502020104020203" pitchFamily="34" charset="0"/>
              </a:rPr>
              <a:t>µ</a:t>
            </a:r>
            <a:r>
              <a:rPr lang="en-US" sz="1200" baseline="-25000" dirty="0">
                <a:latin typeface="Gill Sans MT" panose="020B0502020104020203" pitchFamily="34" charset="0"/>
              </a:rPr>
              <a:t>s</a:t>
            </a:r>
            <a:endParaRPr lang="en-US" sz="1200" dirty="0">
              <a:latin typeface="Gill Sans MT" panose="020B0502020104020203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160260" y="2750555"/>
            <a:ext cx="158496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Accumulate </a:t>
            </a:r>
            <a:r>
              <a:rPr lang="el-GR" sz="1200" dirty="0">
                <a:cs typeface="Times New Roman"/>
              </a:rPr>
              <a:t>Δ</a:t>
            </a:r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 to the cell enclosing the path</a:t>
            </a:r>
            <a:endParaRPr lang="en-US" sz="1200" dirty="0">
              <a:latin typeface="Gill Sans MT" panose="020B0502020104020203" pitchFamily="34" charset="0"/>
            </a:endParaRPr>
          </a:p>
        </p:txBody>
      </p:sp>
      <p:sp>
        <p:nvSpPr>
          <p:cNvPr id="77" name="Flowchart: Decision 76"/>
          <p:cNvSpPr/>
          <p:nvPr/>
        </p:nvSpPr>
        <p:spPr>
          <a:xfrm>
            <a:off x="7078980" y="4151232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Gill Sans MT" panose="020B0502020104020203" pitchFamily="34" charset="0"/>
              </a:rPr>
              <a:t>Cross  a boundary &amp; n1≠n2?</a:t>
            </a:r>
          </a:p>
        </p:txBody>
      </p:sp>
      <p:sp>
        <p:nvSpPr>
          <p:cNvPr id="78" name="Flowchart: Decision 77"/>
          <p:cNvSpPr/>
          <p:nvPr/>
        </p:nvSpPr>
        <p:spPr>
          <a:xfrm>
            <a:off x="3194955" y="3511602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Gill Sans MT" panose="020B0502020104020203" pitchFamily="34" charset="0"/>
              </a:rPr>
              <a:t>Arrive at a scattering site (</a:t>
            </a:r>
            <a:r>
              <a:rPr lang="en-US" sz="1000" i="1" dirty="0">
                <a:latin typeface="Gill Sans MT" panose="020B0502020104020203" pitchFamily="34" charset="0"/>
              </a:rPr>
              <a:t>S</a:t>
            </a:r>
            <a:r>
              <a:rPr lang="en-US" sz="1000" dirty="0">
                <a:latin typeface="Gill Sans MT" panose="020B0502020104020203" pitchFamily="34" charset="0"/>
              </a:rPr>
              <a:t>≤</a:t>
            </a:r>
            <a:r>
              <a:rPr lang="en-US" sz="1000" dirty="0">
                <a:latin typeface="Gill Sans MT" panose="020B0502020104020203" pitchFamily="34" charset="0"/>
                <a:cs typeface="Arial" panose="020B0604020202020204" pitchFamily="34" charset="0"/>
              </a:rPr>
              <a:t>0</a:t>
            </a:r>
            <a:r>
              <a:rPr lang="en-US" sz="1000" dirty="0">
                <a:latin typeface="Gill Sans MT" panose="020B0502020104020203" pitchFamily="34" charset="0"/>
              </a:rPr>
              <a:t>)?</a:t>
            </a:r>
          </a:p>
        </p:txBody>
      </p:sp>
      <p:cxnSp>
        <p:nvCxnSpPr>
          <p:cNvPr id="79" name="Straight Arrow Connector 78"/>
          <p:cNvCxnSpPr>
            <a:stCxn id="41" idx="3"/>
            <a:endCxn id="61" idx="1"/>
          </p:cNvCxnSpPr>
          <p:nvPr/>
        </p:nvCxnSpPr>
        <p:spPr>
          <a:xfrm>
            <a:off x="2881630" y="2191755"/>
            <a:ext cx="394605" cy="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1" idx="3"/>
            <a:endCxn id="62" idx="1"/>
          </p:cNvCxnSpPr>
          <p:nvPr/>
        </p:nvCxnSpPr>
        <p:spPr>
          <a:xfrm>
            <a:off x="4861195" y="2191755"/>
            <a:ext cx="357048" cy="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62" idx="3"/>
            <a:endCxn id="58" idx="1"/>
          </p:cNvCxnSpPr>
          <p:nvPr/>
        </p:nvCxnSpPr>
        <p:spPr>
          <a:xfrm>
            <a:off x="6803203" y="2191755"/>
            <a:ext cx="346168" cy="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63" idx="2"/>
            <a:endCxn id="194" idx="0"/>
          </p:cNvCxnSpPr>
          <p:nvPr/>
        </p:nvCxnSpPr>
        <p:spPr>
          <a:xfrm>
            <a:off x="7952740" y="3238235"/>
            <a:ext cx="0" cy="201797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lowchart: Decision 91"/>
          <p:cNvSpPr/>
          <p:nvPr/>
        </p:nvSpPr>
        <p:spPr>
          <a:xfrm>
            <a:off x="7078980" y="4882780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Do Reflection?</a:t>
            </a:r>
          </a:p>
        </p:txBody>
      </p:sp>
      <p:sp>
        <p:nvSpPr>
          <p:cNvPr id="97" name="Rectangle 96"/>
          <p:cNvSpPr/>
          <p:nvPr/>
        </p:nvSpPr>
        <p:spPr>
          <a:xfrm>
            <a:off x="5466080" y="4996416"/>
            <a:ext cx="1032323" cy="301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Reflect</a:t>
            </a:r>
          </a:p>
        </p:txBody>
      </p:sp>
      <p:sp>
        <p:nvSpPr>
          <p:cNvPr id="98" name="Rectangle 97"/>
          <p:cNvSpPr/>
          <p:nvPr/>
        </p:nvSpPr>
        <p:spPr>
          <a:xfrm>
            <a:off x="5466079" y="5866072"/>
            <a:ext cx="1032323" cy="301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Transmit</a:t>
            </a:r>
          </a:p>
        </p:txBody>
      </p:sp>
      <p:cxnSp>
        <p:nvCxnSpPr>
          <p:cNvPr id="101" name="Straight Arrow Connector 100"/>
          <p:cNvCxnSpPr>
            <a:stCxn id="77" idx="2"/>
            <a:endCxn id="92" idx="0"/>
          </p:cNvCxnSpPr>
          <p:nvPr/>
        </p:nvCxnSpPr>
        <p:spPr>
          <a:xfrm>
            <a:off x="7952740" y="4679552"/>
            <a:ext cx="0" cy="203228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stCxn id="92" idx="1"/>
            <a:endCxn id="97" idx="3"/>
          </p:cNvCxnSpPr>
          <p:nvPr/>
        </p:nvCxnSpPr>
        <p:spPr>
          <a:xfrm flipH="1">
            <a:off x="6498403" y="5146940"/>
            <a:ext cx="580577" cy="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>
            <a:stCxn id="92" idx="2"/>
            <a:endCxn id="98" idx="3"/>
          </p:cNvCxnSpPr>
          <p:nvPr/>
        </p:nvCxnSpPr>
        <p:spPr>
          <a:xfrm rot="5400000">
            <a:off x="6922823" y="4986679"/>
            <a:ext cx="605496" cy="1454338"/>
          </a:xfrm>
          <a:prstGeom prst="bentConnector2">
            <a:avLst/>
          </a:prstGeom>
          <a:ln w="41275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Elbow Connector 164"/>
          <p:cNvCxnSpPr>
            <a:stCxn id="77" idx="1"/>
            <a:endCxn id="78" idx="2"/>
          </p:cNvCxnSpPr>
          <p:nvPr/>
        </p:nvCxnSpPr>
        <p:spPr>
          <a:xfrm rot="10800000">
            <a:off x="4068716" y="4039922"/>
            <a:ext cx="3010265" cy="375470"/>
          </a:xfrm>
          <a:prstGeom prst="bentConnector2">
            <a:avLst/>
          </a:prstGeom>
          <a:ln w="41275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/>
          <p:cNvSpPr/>
          <p:nvPr/>
        </p:nvSpPr>
        <p:spPr>
          <a:xfrm>
            <a:off x="1296670" y="2920175"/>
            <a:ext cx="158496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Determine new</a:t>
            </a:r>
          </a:p>
          <a:p>
            <a:pPr algn="ctr"/>
            <a:r>
              <a:rPr lang="en-US" sz="1400" dirty="0">
                <a:latin typeface="Gill Sans MT" panose="020B0502020104020203" pitchFamily="34" charset="0"/>
              </a:rPr>
              <a:t>Scattering </a:t>
            </a:r>
            <a:r>
              <a:rPr lang="en-US" sz="1400" dirty="0" err="1">
                <a:latin typeface="Gill Sans MT" panose="020B0502020104020203" pitchFamily="34" charset="0"/>
              </a:rPr>
              <a:t>dir</a:t>
            </a:r>
            <a:r>
              <a:rPr lang="en-US" sz="1400" dirty="0">
                <a:latin typeface="Gill Sans MT" panose="020B0502020104020203" pitchFamily="34" charset="0"/>
              </a:rPr>
              <a:t>: v</a:t>
            </a:r>
            <a:endParaRPr lang="en-US" sz="1400" b="1" i="1" dirty="0">
              <a:latin typeface="Gill Sans MT" panose="020B0502020104020203" pitchFamily="34" charset="0"/>
            </a:endParaRPr>
          </a:p>
        </p:txBody>
      </p:sp>
      <p:cxnSp>
        <p:nvCxnSpPr>
          <p:cNvPr id="185" name="Straight Arrow Connector 184"/>
          <p:cNvCxnSpPr>
            <a:stCxn id="169" idx="0"/>
            <a:endCxn id="41" idx="2"/>
          </p:cNvCxnSpPr>
          <p:nvPr/>
        </p:nvCxnSpPr>
        <p:spPr>
          <a:xfrm flipV="1">
            <a:off x="2089150" y="2435595"/>
            <a:ext cx="0" cy="48458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121"/>
          <p:cNvCxnSpPr>
            <a:stCxn id="43" idx="1"/>
            <a:endCxn id="40" idx="2"/>
          </p:cNvCxnSpPr>
          <p:nvPr/>
        </p:nvCxnSpPr>
        <p:spPr>
          <a:xfrm rot="10800000">
            <a:off x="532742" y="2435596"/>
            <a:ext cx="682649" cy="3083085"/>
          </a:xfrm>
          <a:prstGeom prst="bentConnector2">
            <a:avLst/>
          </a:prstGeom>
          <a:ln w="41275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Flowchart: Decision 193"/>
          <p:cNvSpPr/>
          <p:nvPr/>
        </p:nvSpPr>
        <p:spPr>
          <a:xfrm>
            <a:off x="7078980" y="3440032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Time limit exceeds?</a:t>
            </a:r>
          </a:p>
        </p:txBody>
      </p:sp>
      <p:cxnSp>
        <p:nvCxnSpPr>
          <p:cNvPr id="196" name="Straight Arrow Connector 195"/>
          <p:cNvCxnSpPr>
            <a:stCxn id="78" idx="1"/>
            <a:endCxn id="169" idx="2"/>
          </p:cNvCxnSpPr>
          <p:nvPr/>
        </p:nvCxnSpPr>
        <p:spPr>
          <a:xfrm rot="10800000">
            <a:off x="2089151" y="3407856"/>
            <a:ext cx="1105805" cy="367907"/>
          </a:xfrm>
          <a:prstGeom prst="bentConnector2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Arrow Connector 235"/>
          <p:cNvCxnSpPr>
            <a:stCxn id="194" idx="2"/>
            <a:endCxn id="77" idx="0"/>
          </p:cNvCxnSpPr>
          <p:nvPr/>
        </p:nvCxnSpPr>
        <p:spPr>
          <a:xfrm>
            <a:off x="7952740" y="3968352"/>
            <a:ext cx="0" cy="18288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Flowchart: Decision 288"/>
          <p:cNvSpPr/>
          <p:nvPr/>
        </p:nvSpPr>
        <p:spPr>
          <a:xfrm>
            <a:off x="3194955" y="5258700"/>
            <a:ext cx="1747520" cy="52832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Exit domain?</a:t>
            </a:r>
          </a:p>
        </p:txBody>
      </p:sp>
      <p:cxnSp>
        <p:nvCxnSpPr>
          <p:cNvPr id="299" name="Elbow Connector 298"/>
          <p:cNvCxnSpPr>
            <a:stCxn id="97" idx="1"/>
            <a:endCxn id="78" idx="2"/>
          </p:cNvCxnSpPr>
          <p:nvPr/>
        </p:nvCxnSpPr>
        <p:spPr>
          <a:xfrm rot="10800000">
            <a:off x="4068716" y="4039922"/>
            <a:ext cx="1397365" cy="1107018"/>
          </a:xfrm>
          <a:prstGeom prst="bentConnector2">
            <a:avLst/>
          </a:prstGeom>
          <a:ln w="41275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Straight Arrow Connector 323"/>
          <p:cNvCxnSpPr>
            <a:stCxn id="289" idx="0"/>
            <a:endCxn id="78" idx="2"/>
          </p:cNvCxnSpPr>
          <p:nvPr/>
        </p:nvCxnSpPr>
        <p:spPr>
          <a:xfrm flipV="1">
            <a:off x="4068715" y="4039922"/>
            <a:ext cx="0" cy="1218778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Elbow Connector 326"/>
          <p:cNvCxnSpPr>
            <a:stCxn id="98" idx="1"/>
            <a:endCxn id="289" idx="2"/>
          </p:cNvCxnSpPr>
          <p:nvPr/>
        </p:nvCxnSpPr>
        <p:spPr>
          <a:xfrm rot="10800000">
            <a:off x="4068715" y="5787020"/>
            <a:ext cx="1397364" cy="229576"/>
          </a:xfrm>
          <a:prstGeom prst="bentConnector2">
            <a:avLst/>
          </a:prstGeom>
          <a:ln w="41275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Straight Arrow Connector 330"/>
          <p:cNvCxnSpPr>
            <a:stCxn id="289" idx="1"/>
            <a:endCxn id="43" idx="3"/>
          </p:cNvCxnSpPr>
          <p:nvPr/>
        </p:nvCxnSpPr>
        <p:spPr>
          <a:xfrm flipH="1" flipV="1">
            <a:off x="2962910" y="5518680"/>
            <a:ext cx="232045" cy="418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Freeform 266"/>
          <p:cNvSpPr/>
          <p:nvPr/>
        </p:nvSpPr>
        <p:spPr>
          <a:xfrm>
            <a:off x="3194955" y="3704192"/>
            <a:ext cx="5830005" cy="2716928"/>
          </a:xfrm>
          <a:custGeom>
            <a:avLst/>
            <a:gdLst>
              <a:gd name="connsiteX0" fmla="*/ 5933440 w 6197600"/>
              <a:gd name="connsiteY0" fmla="*/ 10160 h 2966720"/>
              <a:gd name="connsiteX1" fmla="*/ 6197600 w 6197600"/>
              <a:gd name="connsiteY1" fmla="*/ 0 h 2966720"/>
              <a:gd name="connsiteX2" fmla="*/ 6126480 w 6197600"/>
              <a:gd name="connsiteY2" fmla="*/ 2966720 h 2966720"/>
              <a:gd name="connsiteX3" fmla="*/ 0 w 6197600"/>
              <a:gd name="connsiteY3" fmla="*/ 2966720 h 2966720"/>
              <a:gd name="connsiteX4" fmla="*/ 0 w 6197600"/>
              <a:gd name="connsiteY4" fmla="*/ 2011680 h 2966720"/>
              <a:gd name="connsiteX0" fmla="*/ 5933440 w 6129361"/>
              <a:gd name="connsiteY0" fmla="*/ 10160 h 2966720"/>
              <a:gd name="connsiteX1" fmla="*/ 6129361 w 6129361"/>
              <a:gd name="connsiteY1" fmla="*/ 0 h 2966720"/>
              <a:gd name="connsiteX2" fmla="*/ 6126480 w 6129361"/>
              <a:gd name="connsiteY2" fmla="*/ 2966720 h 2966720"/>
              <a:gd name="connsiteX3" fmla="*/ 0 w 6129361"/>
              <a:gd name="connsiteY3" fmla="*/ 2966720 h 2966720"/>
              <a:gd name="connsiteX4" fmla="*/ 0 w 6129361"/>
              <a:gd name="connsiteY4" fmla="*/ 2011680 h 296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9361" h="2966720">
                <a:moveTo>
                  <a:pt x="5933440" y="10160"/>
                </a:moveTo>
                <a:lnTo>
                  <a:pt x="6129361" y="0"/>
                </a:lnTo>
                <a:cubicBezTo>
                  <a:pt x="6128401" y="988907"/>
                  <a:pt x="6127440" y="1977813"/>
                  <a:pt x="6126480" y="2966720"/>
                </a:cubicBezTo>
                <a:lnTo>
                  <a:pt x="0" y="2966720"/>
                </a:lnTo>
                <a:lnTo>
                  <a:pt x="0" y="2011680"/>
                </a:lnTo>
              </a:path>
            </a:pathLst>
          </a:custGeom>
          <a:noFill/>
          <a:ln w="41275" cmpd="sng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  <p:cxnSp>
        <p:nvCxnSpPr>
          <p:cNvPr id="339" name="Straight Arrow Connector 338"/>
          <p:cNvCxnSpPr>
            <a:stCxn id="78" idx="0"/>
            <a:endCxn id="61" idx="2"/>
          </p:cNvCxnSpPr>
          <p:nvPr/>
        </p:nvCxnSpPr>
        <p:spPr>
          <a:xfrm flipV="1">
            <a:off x="4068715" y="2535504"/>
            <a:ext cx="0" cy="976098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99179" y="316401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44133" y="337941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32423" y="5717142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2680" y="518116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023331" y="541350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783707" y="481175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023331" y="456602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79558" y="40359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009021" y="385316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729686" y="327390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955385" y="511279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y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773440" y="492813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n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149371" y="1846315"/>
            <a:ext cx="1584960" cy="690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Gill Sans MT" panose="020B0502020104020203" pitchFamily="34" charset="0"/>
              </a:rPr>
              <a:t>Update packet weight </a:t>
            </a:r>
            <a:r>
              <a:rPr lang="el-GR" sz="1200" dirty="0">
                <a:latin typeface="+mj-lt"/>
                <a:cs typeface="Times New Roman"/>
              </a:rPr>
              <a:t>Δ</a:t>
            </a:r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=</a:t>
            </a:r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*[1-exp(-</a:t>
            </a:r>
            <a:r>
              <a:rPr lang="en-US" sz="1200" i="1" dirty="0">
                <a:latin typeface="Gill Sans MT" panose="020B0502020104020203" pitchFamily="34" charset="0"/>
              </a:rPr>
              <a:t>µ</a:t>
            </a:r>
            <a:r>
              <a:rPr lang="en-US" sz="1200" baseline="-25000" dirty="0">
                <a:latin typeface="Gill Sans MT" panose="020B0502020104020203" pitchFamily="34" charset="0"/>
              </a:rPr>
              <a:t>a</a:t>
            </a:r>
            <a:r>
              <a:rPr lang="en-US" sz="1200" i="1" dirty="0">
                <a:latin typeface="Gill Sans MT" panose="020B0502020104020203" pitchFamily="34" charset="0"/>
              </a:rPr>
              <a:t>d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)]</a:t>
            </a:r>
          </a:p>
          <a:p>
            <a:pPr algn="ctr"/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=</a:t>
            </a:r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r>
              <a:rPr lang="en-US" sz="1200" dirty="0">
                <a:latin typeface="Gill Sans MT" panose="020B0502020104020203" pitchFamily="34" charset="0"/>
                <a:cs typeface="Times New Roman"/>
              </a:rPr>
              <a:t>-</a:t>
            </a:r>
            <a:r>
              <a:rPr lang="el-GR" sz="1200" dirty="0">
                <a:cs typeface="Times New Roman"/>
              </a:rPr>
              <a:t>Δ</a:t>
            </a:r>
            <a:r>
              <a:rPr lang="en-US" sz="1200" i="1" dirty="0">
                <a:latin typeface="Gill Sans MT" panose="020B0502020104020203" pitchFamily="34" charset="0"/>
                <a:cs typeface="Times New Roman"/>
              </a:rPr>
              <a:t>w</a:t>
            </a:r>
            <a:endParaRPr lang="en-US" sz="1200" dirty="0">
              <a:latin typeface="Gill Sans MT" panose="020B0502020104020203" pitchFamily="34" charset="0"/>
            </a:endParaRPr>
          </a:p>
        </p:txBody>
      </p:sp>
      <p:cxnSp>
        <p:nvCxnSpPr>
          <p:cNvPr id="59" name="Straight Arrow Connector 58"/>
          <p:cNvCxnSpPr>
            <a:stCxn id="58" idx="2"/>
            <a:endCxn id="63" idx="0"/>
          </p:cNvCxnSpPr>
          <p:nvPr/>
        </p:nvCxnSpPr>
        <p:spPr>
          <a:xfrm>
            <a:off x="7941851" y="2537195"/>
            <a:ext cx="10889" cy="213360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ounded Rectangle 74"/>
          <p:cNvSpPr/>
          <p:nvPr/>
        </p:nvSpPr>
        <p:spPr>
          <a:xfrm>
            <a:off x="91440" y="1317458"/>
            <a:ext cx="882603" cy="32289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Gill Sans MT" panose="020B0502020104020203" pitchFamily="34" charset="0"/>
              </a:rPr>
              <a:t>Start</a:t>
            </a:r>
          </a:p>
        </p:txBody>
      </p:sp>
      <p:cxnSp>
        <p:nvCxnSpPr>
          <p:cNvPr id="76" name="Straight Arrow Connector 75"/>
          <p:cNvCxnSpPr>
            <a:stCxn id="75" idx="2"/>
            <a:endCxn id="40" idx="0"/>
          </p:cNvCxnSpPr>
          <p:nvPr/>
        </p:nvCxnSpPr>
        <p:spPr>
          <a:xfrm flipH="1">
            <a:off x="532741" y="1640350"/>
            <a:ext cx="1" cy="307565"/>
          </a:xfrm>
          <a:prstGeom prst="straightConnector1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704833A-A9EC-4185-8DA5-9ABE889FD55D}"/>
              </a:ext>
            </a:extLst>
          </p:cNvPr>
          <p:cNvSpPr/>
          <p:nvPr/>
        </p:nvSpPr>
        <p:spPr>
          <a:xfrm>
            <a:off x="5206390" y="2947581"/>
            <a:ext cx="1428388" cy="1044618"/>
          </a:xfrm>
          <a:custGeom>
            <a:avLst/>
            <a:gdLst>
              <a:gd name="connsiteX0" fmla="*/ 0 w 1818824"/>
              <a:gd name="connsiteY0" fmla="*/ 112015 h 1305370"/>
              <a:gd name="connsiteX1" fmla="*/ 704427 w 1818824"/>
              <a:gd name="connsiteY1" fmla="*/ 10415 h 1305370"/>
              <a:gd name="connsiteX2" fmla="*/ 1693334 w 1818824"/>
              <a:gd name="connsiteY2" fmla="*/ 335535 h 1305370"/>
              <a:gd name="connsiteX3" fmla="*/ 1747520 w 1818824"/>
              <a:gd name="connsiteY3" fmla="*/ 870629 h 1305370"/>
              <a:gd name="connsiteX4" fmla="*/ 1165014 w 1818824"/>
              <a:gd name="connsiteY4" fmla="*/ 1297349 h 1305370"/>
              <a:gd name="connsiteX5" fmla="*/ 352214 w 1818824"/>
              <a:gd name="connsiteY5" fmla="*/ 1114469 h 1305370"/>
              <a:gd name="connsiteX6" fmla="*/ 128694 w 1818824"/>
              <a:gd name="connsiteY6" fmla="*/ 687749 h 1305370"/>
              <a:gd name="connsiteX0" fmla="*/ 0 w 1730771"/>
              <a:gd name="connsiteY0" fmla="*/ 251184 h 1295526"/>
              <a:gd name="connsiteX1" fmla="*/ 616374 w 1730771"/>
              <a:gd name="connsiteY1" fmla="*/ 571 h 1295526"/>
              <a:gd name="connsiteX2" fmla="*/ 1605281 w 1730771"/>
              <a:gd name="connsiteY2" fmla="*/ 325691 h 1295526"/>
              <a:gd name="connsiteX3" fmla="*/ 1659467 w 1730771"/>
              <a:gd name="connsiteY3" fmla="*/ 860785 h 1295526"/>
              <a:gd name="connsiteX4" fmla="*/ 1076961 w 1730771"/>
              <a:gd name="connsiteY4" fmla="*/ 1287505 h 1295526"/>
              <a:gd name="connsiteX5" fmla="*/ 264161 w 1730771"/>
              <a:gd name="connsiteY5" fmla="*/ 1104625 h 1295526"/>
              <a:gd name="connsiteX6" fmla="*/ 40641 w 1730771"/>
              <a:gd name="connsiteY6" fmla="*/ 677905 h 1295526"/>
              <a:gd name="connsiteX0" fmla="*/ 0 w 1730771"/>
              <a:gd name="connsiteY0" fmla="*/ 252080 h 1296422"/>
              <a:gd name="connsiteX1" fmla="*/ 616374 w 1730771"/>
              <a:gd name="connsiteY1" fmla="*/ 1467 h 1296422"/>
              <a:gd name="connsiteX2" fmla="*/ 1605281 w 1730771"/>
              <a:gd name="connsiteY2" fmla="*/ 326587 h 1296422"/>
              <a:gd name="connsiteX3" fmla="*/ 1659467 w 1730771"/>
              <a:gd name="connsiteY3" fmla="*/ 861681 h 1296422"/>
              <a:gd name="connsiteX4" fmla="*/ 1076961 w 1730771"/>
              <a:gd name="connsiteY4" fmla="*/ 1288401 h 1296422"/>
              <a:gd name="connsiteX5" fmla="*/ 264161 w 1730771"/>
              <a:gd name="connsiteY5" fmla="*/ 1105521 h 1296422"/>
              <a:gd name="connsiteX6" fmla="*/ 40641 w 1730771"/>
              <a:gd name="connsiteY6" fmla="*/ 678801 h 1296422"/>
              <a:gd name="connsiteX0" fmla="*/ 27093 w 1690130"/>
              <a:gd name="connsiteY0" fmla="*/ 338687 h 1294976"/>
              <a:gd name="connsiteX1" fmla="*/ 575733 w 1690130"/>
              <a:gd name="connsiteY1" fmla="*/ 21 h 1294976"/>
              <a:gd name="connsiteX2" fmla="*/ 1564640 w 1690130"/>
              <a:gd name="connsiteY2" fmla="*/ 325141 h 1294976"/>
              <a:gd name="connsiteX3" fmla="*/ 1618826 w 1690130"/>
              <a:gd name="connsiteY3" fmla="*/ 860235 h 1294976"/>
              <a:gd name="connsiteX4" fmla="*/ 1036320 w 1690130"/>
              <a:gd name="connsiteY4" fmla="*/ 1286955 h 1294976"/>
              <a:gd name="connsiteX5" fmla="*/ 223520 w 1690130"/>
              <a:gd name="connsiteY5" fmla="*/ 1104075 h 1294976"/>
              <a:gd name="connsiteX6" fmla="*/ 0 w 1690130"/>
              <a:gd name="connsiteY6" fmla="*/ 677355 h 1294976"/>
              <a:gd name="connsiteX0" fmla="*/ 27093 w 1675003"/>
              <a:gd name="connsiteY0" fmla="*/ 365778 h 1322067"/>
              <a:gd name="connsiteX1" fmla="*/ 846666 w 1675003"/>
              <a:gd name="connsiteY1" fmla="*/ 18 h 1322067"/>
              <a:gd name="connsiteX2" fmla="*/ 1564640 w 1675003"/>
              <a:gd name="connsiteY2" fmla="*/ 352232 h 1322067"/>
              <a:gd name="connsiteX3" fmla="*/ 1618826 w 1675003"/>
              <a:gd name="connsiteY3" fmla="*/ 887326 h 1322067"/>
              <a:gd name="connsiteX4" fmla="*/ 1036320 w 1675003"/>
              <a:gd name="connsiteY4" fmla="*/ 1314046 h 1322067"/>
              <a:gd name="connsiteX5" fmla="*/ 223520 w 1675003"/>
              <a:gd name="connsiteY5" fmla="*/ 1131166 h 1322067"/>
              <a:gd name="connsiteX6" fmla="*/ 0 w 1675003"/>
              <a:gd name="connsiteY6" fmla="*/ 704446 h 1322067"/>
              <a:gd name="connsiteX0" fmla="*/ 0 w 1647910"/>
              <a:gd name="connsiteY0" fmla="*/ 365778 h 1322013"/>
              <a:gd name="connsiteX1" fmla="*/ 819573 w 1647910"/>
              <a:gd name="connsiteY1" fmla="*/ 18 h 1322013"/>
              <a:gd name="connsiteX2" fmla="*/ 1537547 w 1647910"/>
              <a:gd name="connsiteY2" fmla="*/ 352232 h 1322013"/>
              <a:gd name="connsiteX3" fmla="*/ 1591733 w 1647910"/>
              <a:gd name="connsiteY3" fmla="*/ 887326 h 1322013"/>
              <a:gd name="connsiteX4" fmla="*/ 1009227 w 1647910"/>
              <a:gd name="connsiteY4" fmla="*/ 1314046 h 1322013"/>
              <a:gd name="connsiteX5" fmla="*/ 196427 w 1647910"/>
              <a:gd name="connsiteY5" fmla="*/ 1131166 h 1322013"/>
              <a:gd name="connsiteX6" fmla="*/ 40640 w 1647910"/>
              <a:gd name="connsiteY6" fmla="*/ 711219 h 1322013"/>
              <a:gd name="connsiteX0" fmla="*/ 0 w 1647910"/>
              <a:gd name="connsiteY0" fmla="*/ 365778 h 1343147"/>
              <a:gd name="connsiteX1" fmla="*/ 819573 w 1647910"/>
              <a:gd name="connsiteY1" fmla="*/ 18 h 1343147"/>
              <a:gd name="connsiteX2" fmla="*/ 1537547 w 1647910"/>
              <a:gd name="connsiteY2" fmla="*/ 352232 h 1343147"/>
              <a:gd name="connsiteX3" fmla="*/ 1591733 w 1647910"/>
              <a:gd name="connsiteY3" fmla="*/ 887326 h 1343147"/>
              <a:gd name="connsiteX4" fmla="*/ 1009227 w 1647910"/>
              <a:gd name="connsiteY4" fmla="*/ 1314046 h 1343147"/>
              <a:gd name="connsiteX5" fmla="*/ 399627 w 1647910"/>
              <a:gd name="connsiteY5" fmla="*/ 1239539 h 1343147"/>
              <a:gd name="connsiteX6" fmla="*/ 40640 w 1647910"/>
              <a:gd name="connsiteY6" fmla="*/ 711219 h 1343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7910" h="1343147">
                <a:moveTo>
                  <a:pt x="0" y="365778"/>
                </a:moveTo>
                <a:cubicBezTo>
                  <a:pt x="204329" y="167658"/>
                  <a:pt x="563315" y="2276"/>
                  <a:pt x="819573" y="18"/>
                </a:cubicBezTo>
                <a:cubicBezTo>
                  <a:pt x="1075831" y="-2240"/>
                  <a:pt x="1408854" y="204347"/>
                  <a:pt x="1537547" y="352232"/>
                </a:cubicBezTo>
                <a:cubicBezTo>
                  <a:pt x="1666240" y="500117"/>
                  <a:pt x="1679786" y="727024"/>
                  <a:pt x="1591733" y="887326"/>
                </a:cubicBezTo>
                <a:cubicBezTo>
                  <a:pt x="1503680" y="1047628"/>
                  <a:pt x="1207911" y="1255344"/>
                  <a:pt x="1009227" y="1314046"/>
                </a:cubicBezTo>
                <a:cubicBezTo>
                  <a:pt x="810543" y="1372748"/>
                  <a:pt x="561058" y="1340010"/>
                  <a:pt x="399627" y="1239539"/>
                </a:cubicBezTo>
                <a:cubicBezTo>
                  <a:pt x="238196" y="1139068"/>
                  <a:pt x="66040" y="873779"/>
                  <a:pt x="40640" y="711219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0A3356F-9CE3-4213-8E01-BF3B3A6D5ABB}"/>
              </a:ext>
            </a:extLst>
          </p:cNvPr>
          <p:cNvSpPr/>
          <p:nvPr/>
        </p:nvSpPr>
        <p:spPr>
          <a:xfrm>
            <a:off x="3489594" y="2659616"/>
            <a:ext cx="3450213" cy="1628436"/>
          </a:xfrm>
          <a:custGeom>
            <a:avLst/>
            <a:gdLst>
              <a:gd name="connsiteX0" fmla="*/ 114196 w 3674110"/>
              <a:gd name="connsiteY0" fmla="*/ 59335 h 1648268"/>
              <a:gd name="connsiteX1" fmla="*/ 1821076 w 3674110"/>
              <a:gd name="connsiteY1" fmla="*/ 25468 h 1648268"/>
              <a:gd name="connsiteX2" fmla="*/ 3426356 w 3674110"/>
              <a:gd name="connsiteY2" fmla="*/ 99975 h 1648268"/>
              <a:gd name="connsiteX3" fmla="*/ 3643103 w 3674110"/>
              <a:gd name="connsiteY3" fmla="*/ 1061788 h 1648268"/>
              <a:gd name="connsiteX4" fmla="*/ 3162196 w 3674110"/>
              <a:gd name="connsiteY4" fmla="*/ 1630748 h 1648268"/>
              <a:gd name="connsiteX5" fmla="*/ 1780436 w 3674110"/>
              <a:gd name="connsiteY5" fmla="*/ 1434322 h 1648268"/>
              <a:gd name="connsiteX6" fmla="*/ 1116650 w 3674110"/>
              <a:gd name="connsiteY6" fmla="*/ 750215 h 1648268"/>
              <a:gd name="connsiteX7" fmla="*/ 236116 w 3674110"/>
              <a:gd name="connsiteY7" fmla="*/ 526695 h 1648268"/>
              <a:gd name="connsiteX8" fmla="*/ 12596 w 3674110"/>
              <a:gd name="connsiteY8" fmla="*/ 330268 h 1648268"/>
              <a:gd name="connsiteX9" fmla="*/ 32916 w 3674110"/>
              <a:gd name="connsiteY9" fmla="*/ 316722 h 1648268"/>
              <a:gd name="connsiteX10" fmla="*/ 73556 w 3674110"/>
              <a:gd name="connsiteY10" fmla="*/ 248988 h 1648268"/>
              <a:gd name="connsiteX0" fmla="*/ 107435 w 3667349"/>
              <a:gd name="connsiteY0" fmla="*/ 59335 h 1648268"/>
              <a:gd name="connsiteX1" fmla="*/ 1814315 w 3667349"/>
              <a:gd name="connsiteY1" fmla="*/ 25468 h 1648268"/>
              <a:gd name="connsiteX2" fmla="*/ 3419595 w 3667349"/>
              <a:gd name="connsiteY2" fmla="*/ 99975 h 1648268"/>
              <a:gd name="connsiteX3" fmla="*/ 3636342 w 3667349"/>
              <a:gd name="connsiteY3" fmla="*/ 1061788 h 1648268"/>
              <a:gd name="connsiteX4" fmla="*/ 3155435 w 3667349"/>
              <a:gd name="connsiteY4" fmla="*/ 1630748 h 1648268"/>
              <a:gd name="connsiteX5" fmla="*/ 1773675 w 3667349"/>
              <a:gd name="connsiteY5" fmla="*/ 1434322 h 1648268"/>
              <a:gd name="connsiteX6" fmla="*/ 1109889 w 3667349"/>
              <a:gd name="connsiteY6" fmla="*/ 750215 h 1648268"/>
              <a:gd name="connsiteX7" fmla="*/ 229355 w 3667349"/>
              <a:gd name="connsiteY7" fmla="*/ 526695 h 1648268"/>
              <a:gd name="connsiteX8" fmla="*/ 5835 w 3667349"/>
              <a:gd name="connsiteY8" fmla="*/ 330268 h 1648268"/>
              <a:gd name="connsiteX9" fmla="*/ 66795 w 3667349"/>
              <a:gd name="connsiteY9" fmla="*/ 248988 h 1648268"/>
              <a:gd name="connsiteX0" fmla="*/ 101600 w 3661514"/>
              <a:gd name="connsiteY0" fmla="*/ 59335 h 1648268"/>
              <a:gd name="connsiteX1" fmla="*/ 1808480 w 3661514"/>
              <a:gd name="connsiteY1" fmla="*/ 25468 h 1648268"/>
              <a:gd name="connsiteX2" fmla="*/ 3413760 w 3661514"/>
              <a:gd name="connsiteY2" fmla="*/ 99975 h 1648268"/>
              <a:gd name="connsiteX3" fmla="*/ 3630507 w 3661514"/>
              <a:gd name="connsiteY3" fmla="*/ 1061788 h 1648268"/>
              <a:gd name="connsiteX4" fmla="*/ 3149600 w 3661514"/>
              <a:gd name="connsiteY4" fmla="*/ 1630748 h 1648268"/>
              <a:gd name="connsiteX5" fmla="*/ 1767840 w 3661514"/>
              <a:gd name="connsiteY5" fmla="*/ 1434322 h 1648268"/>
              <a:gd name="connsiteX6" fmla="*/ 1104054 w 3661514"/>
              <a:gd name="connsiteY6" fmla="*/ 750215 h 1648268"/>
              <a:gd name="connsiteX7" fmla="*/ 223520 w 3661514"/>
              <a:gd name="connsiteY7" fmla="*/ 526695 h 1648268"/>
              <a:gd name="connsiteX8" fmla="*/ 0 w 3661514"/>
              <a:gd name="connsiteY8" fmla="*/ 330268 h 1648268"/>
              <a:gd name="connsiteX0" fmla="*/ 331893 w 3661514"/>
              <a:gd name="connsiteY0" fmla="*/ 130997 h 1652197"/>
              <a:gd name="connsiteX1" fmla="*/ 1808480 w 3661514"/>
              <a:gd name="connsiteY1" fmla="*/ 29397 h 1652197"/>
              <a:gd name="connsiteX2" fmla="*/ 3413760 w 3661514"/>
              <a:gd name="connsiteY2" fmla="*/ 103904 h 1652197"/>
              <a:gd name="connsiteX3" fmla="*/ 3630507 w 3661514"/>
              <a:gd name="connsiteY3" fmla="*/ 1065717 h 1652197"/>
              <a:gd name="connsiteX4" fmla="*/ 3149600 w 3661514"/>
              <a:gd name="connsiteY4" fmla="*/ 1634677 h 1652197"/>
              <a:gd name="connsiteX5" fmla="*/ 1767840 w 3661514"/>
              <a:gd name="connsiteY5" fmla="*/ 1438251 h 1652197"/>
              <a:gd name="connsiteX6" fmla="*/ 1104054 w 3661514"/>
              <a:gd name="connsiteY6" fmla="*/ 754144 h 1652197"/>
              <a:gd name="connsiteX7" fmla="*/ 223520 w 3661514"/>
              <a:gd name="connsiteY7" fmla="*/ 530624 h 1652197"/>
              <a:gd name="connsiteX8" fmla="*/ 0 w 3661514"/>
              <a:gd name="connsiteY8" fmla="*/ 334197 h 1652197"/>
              <a:gd name="connsiteX0" fmla="*/ 331893 w 3661514"/>
              <a:gd name="connsiteY0" fmla="*/ 130997 h 1652197"/>
              <a:gd name="connsiteX1" fmla="*/ 1808480 w 3661514"/>
              <a:gd name="connsiteY1" fmla="*/ 29397 h 1652197"/>
              <a:gd name="connsiteX2" fmla="*/ 3413760 w 3661514"/>
              <a:gd name="connsiteY2" fmla="*/ 103904 h 1652197"/>
              <a:gd name="connsiteX3" fmla="*/ 3630507 w 3661514"/>
              <a:gd name="connsiteY3" fmla="*/ 1065717 h 1652197"/>
              <a:gd name="connsiteX4" fmla="*/ 3149600 w 3661514"/>
              <a:gd name="connsiteY4" fmla="*/ 1634677 h 1652197"/>
              <a:gd name="connsiteX5" fmla="*/ 1767840 w 3661514"/>
              <a:gd name="connsiteY5" fmla="*/ 1438251 h 1652197"/>
              <a:gd name="connsiteX6" fmla="*/ 1104054 w 3661514"/>
              <a:gd name="connsiteY6" fmla="*/ 754144 h 1652197"/>
              <a:gd name="connsiteX7" fmla="*/ 223520 w 3661514"/>
              <a:gd name="connsiteY7" fmla="*/ 530624 h 1652197"/>
              <a:gd name="connsiteX8" fmla="*/ 0 w 3661514"/>
              <a:gd name="connsiteY8" fmla="*/ 334197 h 1652197"/>
              <a:gd name="connsiteX0" fmla="*/ 331893 w 3661514"/>
              <a:gd name="connsiteY0" fmla="*/ 130997 h 1652300"/>
              <a:gd name="connsiteX1" fmla="*/ 1808480 w 3661514"/>
              <a:gd name="connsiteY1" fmla="*/ 29397 h 1652300"/>
              <a:gd name="connsiteX2" fmla="*/ 3413760 w 3661514"/>
              <a:gd name="connsiteY2" fmla="*/ 103904 h 1652300"/>
              <a:gd name="connsiteX3" fmla="*/ 3630507 w 3661514"/>
              <a:gd name="connsiteY3" fmla="*/ 1065717 h 1652300"/>
              <a:gd name="connsiteX4" fmla="*/ 3149600 w 3661514"/>
              <a:gd name="connsiteY4" fmla="*/ 1634677 h 1652300"/>
              <a:gd name="connsiteX5" fmla="*/ 1767840 w 3661514"/>
              <a:gd name="connsiteY5" fmla="*/ 1438251 h 1652300"/>
              <a:gd name="connsiteX6" fmla="*/ 1192107 w 3661514"/>
              <a:gd name="connsiteY6" fmla="*/ 747371 h 1652300"/>
              <a:gd name="connsiteX7" fmla="*/ 223520 w 3661514"/>
              <a:gd name="connsiteY7" fmla="*/ 530624 h 1652300"/>
              <a:gd name="connsiteX8" fmla="*/ 0 w 3661514"/>
              <a:gd name="connsiteY8" fmla="*/ 334197 h 165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1514" h="1652300">
                <a:moveTo>
                  <a:pt x="331893" y="130997"/>
                </a:moveTo>
                <a:cubicBezTo>
                  <a:pt x="936413" y="29397"/>
                  <a:pt x="1294836" y="33912"/>
                  <a:pt x="1808480" y="29397"/>
                </a:cubicBezTo>
                <a:cubicBezTo>
                  <a:pt x="2322124" y="24882"/>
                  <a:pt x="3110089" y="-68816"/>
                  <a:pt x="3413760" y="103904"/>
                </a:cubicBezTo>
                <a:cubicBezTo>
                  <a:pt x="3717431" y="276624"/>
                  <a:pt x="3674534" y="810588"/>
                  <a:pt x="3630507" y="1065717"/>
                </a:cubicBezTo>
                <a:cubicBezTo>
                  <a:pt x="3586480" y="1320846"/>
                  <a:pt x="3460044" y="1572588"/>
                  <a:pt x="3149600" y="1634677"/>
                </a:cubicBezTo>
                <a:cubicBezTo>
                  <a:pt x="2839156" y="1696766"/>
                  <a:pt x="2094089" y="1586135"/>
                  <a:pt x="1767840" y="1438251"/>
                </a:cubicBezTo>
                <a:cubicBezTo>
                  <a:pt x="1441591" y="1290367"/>
                  <a:pt x="1449494" y="898642"/>
                  <a:pt x="1192107" y="747371"/>
                </a:cubicBezTo>
                <a:cubicBezTo>
                  <a:pt x="934720" y="596100"/>
                  <a:pt x="422204" y="599486"/>
                  <a:pt x="223520" y="530624"/>
                </a:cubicBezTo>
                <a:cubicBezTo>
                  <a:pt x="24836" y="461762"/>
                  <a:pt x="27093" y="380482"/>
                  <a:pt x="0" y="334197"/>
                </a:cubicBezTo>
              </a:path>
            </a:pathLst>
          </a:custGeom>
          <a:noFill/>
          <a:ln w="28575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374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Supported Source Types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sz="14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F842AF-F2E8-4B84-8FB8-8CDC82386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Point sources:</a:t>
            </a:r>
          </a:p>
          <a:p>
            <a:pPr lvl="1"/>
            <a:r>
              <a:rPr lang="en-US" dirty="0"/>
              <a:t>Pencil beam, isotropic source, cone beam</a:t>
            </a:r>
          </a:p>
          <a:p>
            <a:r>
              <a:rPr lang="en-US" b="1" dirty="0"/>
              <a:t>Line sources:</a:t>
            </a:r>
          </a:p>
          <a:p>
            <a:pPr lvl="1"/>
            <a:r>
              <a:rPr lang="en-US" dirty="0"/>
              <a:t>Isotropic line source, slit source</a:t>
            </a:r>
          </a:p>
          <a:p>
            <a:r>
              <a:rPr lang="en-US" b="1" dirty="0"/>
              <a:t>Area sources:</a:t>
            </a:r>
          </a:p>
          <a:p>
            <a:pPr lvl="1"/>
            <a:r>
              <a:rPr lang="en-US" dirty="0"/>
              <a:t>Planar, disk, Fourier domain source, Gaussian source, arbitrary 2D pattern source (load a 2D array)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All area/line sources support convergent and divergent beams (</a:t>
            </a:r>
            <a:r>
              <a:rPr lang="en-US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cfg.srcdir</a:t>
            </a:r>
            <a:r>
              <a:rPr 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=[</a:t>
            </a:r>
            <a:r>
              <a:rPr lang="en-US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vx</a:t>
            </a:r>
            <a:r>
              <a:rPr 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vy</a:t>
            </a:r>
            <a:r>
              <a:rPr 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vz</a:t>
            </a:r>
            <a:r>
              <a:rPr 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focal_length</a:t>
            </a:r>
            <a:r>
              <a:rPr 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]</a:t>
            </a:r>
            <a:r>
              <a:rPr lang="en-US" dirty="0"/>
              <a:t>)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7DD6583-CCE2-41CF-8AFB-5644C850CAFB}"/>
              </a:ext>
            </a:extLst>
          </p:cNvPr>
          <p:cNvCxnSpPr/>
          <p:nvPr/>
        </p:nvCxnSpPr>
        <p:spPr>
          <a:xfrm>
            <a:off x="5705461" y="1978659"/>
            <a:ext cx="447040" cy="670560"/>
          </a:xfrm>
          <a:prstGeom prst="straightConnector1">
            <a:avLst/>
          </a:prstGeom>
          <a:ln w="47625"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8951291A-8B7E-433B-A28C-DA659060BEFA}"/>
              </a:ext>
            </a:extLst>
          </p:cNvPr>
          <p:cNvSpPr txBox="1"/>
          <p:nvPr/>
        </p:nvSpPr>
        <p:spPr>
          <a:xfrm>
            <a:off x="5827381" y="1724659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p0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919858A-0D35-448A-B6FF-99B2EEF84971}"/>
              </a:ext>
            </a:extLst>
          </p:cNvPr>
          <p:cNvSpPr txBox="1"/>
          <p:nvPr/>
        </p:nvSpPr>
        <p:spPr>
          <a:xfrm>
            <a:off x="6182981" y="2313939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v0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2B82BBD-7A32-41D4-B9BA-6DDE1266EF56}"/>
              </a:ext>
            </a:extLst>
          </p:cNvPr>
          <p:cNvGrpSpPr/>
          <p:nvPr/>
        </p:nvGrpSpPr>
        <p:grpSpPr>
          <a:xfrm>
            <a:off x="6922955" y="1532889"/>
            <a:ext cx="1508503" cy="1562100"/>
            <a:chOff x="6716017" y="2529840"/>
            <a:chExt cx="1508503" cy="156210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2B2F972-6796-4579-93C9-0B80C68B530E}"/>
                </a:ext>
              </a:extLst>
            </p:cNvPr>
            <p:cNvGrpSpPr/>
            <p:nvPr/>
          </p:nvGrpSpPr>
          <p:grpSpPr>
            <a:xfrm>
              <a:off x="6736080" y="3337559"/>
              <a:ext cx="1488440" cy="1"/>
              <a:chOff x="6725920" y="3337559"/>
              <a:chExt cx="1488440" cy="1"/>
            </a:xfrm>
          </p:grpSpPr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1DC69BA5-1E5C-46A4-8926-B490709A751C}"/>
                  </a:ext>
                </a:extLst>
              </p:cNvPr>
              <p:cNvCxnSpPr/>
              <p:nvPr/>
            </p:nvCxnSpPr>
            <p:spPr>
              <a:xfrm rot="16200000">
                <a:off x="7843520" y="2966720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F0474319-5DC2-4969-B83B-41DE12EEA5F1}"/>
                  </a:ext>
                </a:extLst>
              </p:cNvPr>
              <p:cNvCxnSpPr/>
              <p:nvPr/>
            </p:nvCxnSpPr>
            <p:spPr>
              <a:xfrm rot="5400000" flipH="1">
                <a:off x="7096760" y="2966719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E7608C2-046B-4655-AC86-EC2CA8FDC32C}"/>
                </a:ext>
              </a:extLst>
            </p:cNvPr>
            <p:cNvGrpSpPr/>
            <p:nvPr/>
          </p:nvGrpSpPr>
          <p:grpSpPr>
            <a:xfrm>
              <a:off x="7477760" y="2600960"/>
              <a:ext cx="0" cy="1483360"/>
              <a:chOff x="7487920" y="2611120"/>
              <a:chExt cx="0" cy="1483360"/>
            </a:xfrm>
          </p:grpSpPr>
          <p:cxnSp>
            <p:nvCxnSpPr>
              <p:cNvPr id="80" name="Straight Arrow Connector 79">
                <a:extLst>
                  <a:ext uri="{FF2B5EF4-FFF2-40B4-BE49-F238E27FC236}">
                    <a16:creationId xmlns:a16="http://schemas.microsoft.com/office/drawing/2014/main" id="{243EC8C6-6CFD-4356-9E77-8FA128F087C6}"/>
                  </a:ext>
                </a:extLst>
              </p:cNvPr>
              <p:cNvCxnSpPr/>
              <p:nvPr/>
            </p:nvCxnSpPr>
            <p:spPr>
              <a:xfrm>
                <a:off x="7487920" y="3352800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Arrow Connector 80">
                <a:extLst>
                  <a:ext uri="{FF2B5EF4-FFF2-40B4-BE49-F238E27FC236}">
                    <a16:creationId xmlns:a16="http://schemas.microsoft.com/office/drawing/2014/main" id="{3E6D20C6-74A4-4088-B216-776DAFC890EC}"/>
                  </a:ext>
                </a:extLst>
              </p:cNvPr>
              <p:cNvCxnSpPr/>
              <p:nvPr/>
            </p:nvCxnSpPr>
            <p:spPr>
              <a:xfrm flipV="1">
                <a:off x="7487920" y="2611120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14093F6C-AE3D-41C5-8B5C-E90EECC6BBDA}"/>
                </a:ext>
              </a:extLst>
            </p:cNvPr>
            <p:cNvGrpSpPr/>
            <p:nvPr/>
          </p:nvGrpSpPr>
          <p:grpSpPr>
            <a:xfrm rot="18733333">
              <a:off x="6736080" y="3347719"/>
              <a:ext cx="1488440" cy="1"/>
              <a:chOff x="6725920" y="3337559"/>
              <a:chExt cx="1488440" cy="1"/>
            </a:xfrm>
          </p:grpSpPr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273BF034-58F7-427F-928A-1338E4863A2F}"/>
                  </a:ext>
                </a:extLst>
              </p:cNvPr>
              <p:cNvCxnSpPr/>
              <p:nvPr/>
            </p:nvCxnSpPr>
            <p:spPr>
              <a:xfrm rot="16200000">
                <a:off x="7843520" y="2966720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7A2096A2-454D-4F99-AB2A-BC70617E9CC4}"/>
                  </a:ext>
                </a:extLst>
              </p:cNvPr>
              <p:cNvCxnSpPr/>
              <p:nvPr/>
            </p:nvCxnSpPr>
            <p:spPr>
              <a:xfrm rot="5400000" flipH="1">
                <a:off x="7096760" y="2966719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F33115E-775C-4474-B1FD-EEA8F96DAF3B}"/>
                </a:ext>
              </a:extLst>
            </p:cNvPr>
            <p:cNvGrpSpPr/>
            <p:nvPr/>
          </p:nvGrpSpPr>
          <p:grpSpPr>
            <a:xfrm rot="13333333">
              <a:off x="6736080" y="3347719"/>
              <a:ext cx="1488440" cy="1"/>
              <a:chOff x="6725920" y="3337559"/>
              <a:chExt cx="1488440" cy="1"/>
            </a:xfrm>
          </p:grpSpPr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514EB440-42FF-43DC-AEA7-B0062DE5C989}"/>
                  </a:ext>
                </a:extLst>
              </p:cNvPr>
              <p:cNvCxnSpPr/>
              <p:nvPr/>
            </p:nvCxnSpPr>
            <p:spPr>
              <a:xfrm rot="16200000">
                <a:off x="7843520" y="2966720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D1C15C9B-D464-4EEC-AE32-B24DE7FF315B}"/>
                  </a:ext>
                </a:extLst>
              </p:cNvPr>
              <p:cNvCxnSpPr/>
              <p:nvPr/>
            </p:nvCxnSpPr>
            <p:spPr>
              <a:xfrm rot="5400000" flipH="1">
                <a:off x="7096760" y="2966719"/>
                <a:ext cx="0" cy="741680"/>
              </a:xfrm>
              <a:prstGeom prst="straightConnector1">
                <a:avLst/>
              </a:prstGeom>
              <a:ln w="47625"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7599C69-BCCF-4F70-8E87-25068F139058}"/>
                </a:ext>
              </a:extLst>
            </p:cNvPr>
            <p:cNvSpPr txBox="1"/>
            <p:nvPr/>
          </p:nvSpPr>
          <p:spPr>
            <a:xfrm>
              <a:off x="7560098" y="3030973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p0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C750065-784C-4811-A33C-923DB049158A}"/>
                </a:ext>
              </a:extLst>
            </p:cNvPr>
            <p:cNvSpPr txBox="1"/>
            <p:nvPr/>
          </p:nvSpPr>
          <p:spPr>
            <a:xfrm>
              <a:off x="7577732" y="2529840"/>
              <a:ext cx="4058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v0</a:t>
              </a: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9B66634-0E91-4FB9-8D62-6824D021EF25}"/>
                </a:ext>
              </a:extLst>
            </p:cNvPr>
            <p:cNvSpPr/>
            <p:nvPr/>
          </p:nvSpPr>
          <p:spPr>
            <a:xfrm>
              <a:off x="6716017" y="2611120"/>
              <a:ext cx="1463040" cy="1463040"/>
            </a:xfrm>
            <a:prstGeom prst="ellipse">
              <a:avLst/>
            </a:prstGeom>
            <a:gradFill>
              <a:gsLst>
                <a:gs pos="0">
                  <a:srgbClr val="5E9EFF">
                    <a:alpha val="52000"/>
                  </a:srgbClr>
                </a:gs>
                <a:gs pos="57000">
                  <a:srgbClr val="85C2FF">
                    <a:alpha val="23000"/>
                  </a:srgbClr>
                </a:gs>
                <a:gs pos="70000">
                  <a:srgbClr val="C4D6EB">
                    <a:alpha val="32000"/>
                  </a:srgbClr>
                </a:gs>
                <a:gs pos="100000">
                  <a:srgbClr val="FFEBFA">
                    <a:alpha val="62000"/>
                  </a:srgbClr>
                </a:gs>
              </a:gsLst>
              <a:lin ang="21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5ECF536-1B04-4B39-A488-406129A60416}"/>
              </a:ext>
            </a:extLst>
          </p:cNvPr>
          <p:cNvSpPr/>
          <p:nvPr/>
        </p:nvSpPr>
        <p:spPr>
          <a:xfrm>
            <a:off x="5791808" y="4218344"/>
            <a:ext cx="1395307" cy="426720"/>
          </a:xfrm>
          <a:custGeom>
            <a:avLst/>
            <a:gdLst>
              <a:gd name="connsiteX0" fmla="*/ 0 w 1395307"/>
              <a:gd name="connsiteY0" fmla="*/ 6773 h 426720"/>
              <a:gd name="connsiteX1" fmla="*/ 453813 w 1395307"/>
              <a:gd name="connsiteY1" fmla="*/ 426720 h 426720"/>
              <a:gd name="connsiteX2" fmla="*/ 1395307 w 1395307"/>
              <a:gd name="connsiteY2" fmla="*/ 426720 h 426720"/>
              <a:gd name="connsiteX3" fmla="*/ 968587 w 1395307"/>
              <a:gd name="connsiteY3" fmla="*/ 0 h 426720"/>
              <a:gd name="connsiteX4" fmla="*/ 0 w 1395307"/>
              <a:gd name="connsiteY4" fmla="*/ 6773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5307" h="426720">
                <a:moveTo>
                  <a:pt x="0" y="6773"/>
                </a:moveTo>
                <a:lnTo>
                  <a:pt x="453813" y="426720"/>
                </a:lnTo>
                <a:lnTo>
                  <a:pt x="1395307" y="426720"/>
                </a:lnTo>
                <a:lnTo>
                  <a:pt x="968587" y="0"/>
                </a:lnTo>
                <a:lnTo>
                  <a:pt x="0" y="677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402D911-9862-48E2-B0EB-EB4B2E4E4F86}"/>
              </a:ext>
            </a:extLst>
          </p:cNvPr>
          <p:cNvSpPr/>
          <p:nvPr/>
        </p:nvSpPr>
        <p:spPr>
          <a:xfrm rot="13465021">
            <a:off x="7434290" y="4240956"/>
            <a:ext cx="680436" cy="381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8747C4B9-236B-408B-BF9A-B0303AFE4B09}"/>
              </a:ext>
            </a:extLst>
          </p:cNvPr>
          <p:cNvCxnSpPr>
            <a:cxnSpLocks/>
          </p:cNvCxnSpPr>
          <p:nvPr/>
        </p:nvCxnSpPr>
        <p:spPr>
          <a:xfrm flipV="1">
            <a:off x="7784670" y="4047189"/>
            <a:ext cx="453696" cy="384514"/>
          </a:xfrm>
          <a:prstGeom prst="straightConnector1">
            <a:avLst/>
          </a:prstGeom>
          <a:ln>
            <a:headEnd type="oval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374260BE-B99F-4847-82BB-E3DC100222E3}"/>
              </a:ext>
            </a:extLst>
          </p:cNvPr>
          <p:cNvSpPr/>
          <p:nvPr/>
        </p:nvSpPr>
        <p:spPr>
          <a:xfrm rot="16200000">
            <a:off x="1854202" y="5963919"/>
            <a:ext cx="985520" cy="335280"/>
          </a:xfrm>
          <a:custGeom>
            <a:avLst/>
            <a:gdLst>
              <a:gd name="connsiteX0" fmla="*/ 0 w 1395307"/>
              <a:gd name="connsiteY0" fmla="*/ 6773 h 426720"/>
              <a:gd name="connsiteX1" fmla="*/ 453813 w 1395307"/>
              <a:gd name="connsiteY1" fmla="*/ 426720 h 426720"/>
              <a:gd name="connsiteX2" fmla="*/ 1395307 w 1395307"/>
              <a:gd name="connsiteY2" fmla="*/ 426720 h 426720"/>
              <a:gd name="connsiteX3" fmla="*/ 968587 w 1395307"/>
              <a:gd name="connsiteY3" fmla="*/ 0 h 426720"/>
              <a:gd name="connsiteX4" fmla="*/ 0 w 1395307"/>
              <a:gd name="connsiteY4" fmla="*/ 6773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5307" h="426720">
                <a:moveTo>
                  <a:pt x="0" y="6773"/>
                </a:moveTo>
                <a:lnTo>
                  <a:pt x="453813" y="426720"/>
                </a:lnTo>
                <a:lnTo>
                  <a:pt x="1395307" y="426720"/>
                </a:lnTo>
                <a:lnTo>
                  <a:pt x="968587" y="0"/>
                </a:lnTo>
                <a:lnTo>
                  <a:pt x="0" y="677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D47906B9-B752-4377-9F62-EDCA39ECA47D}"/>
              </a:ext>
            </a:extLst>
          </p:cNvPr>
          <p:cNvCxnSpPr>
            <a:cxnSpLocks/>
          </p:cNvCxnSpPr>
          <p:nvPr/>
        </p:nvCxnSpPr>
        <p:spPr>
          <a:xfrm flipV="1">
            <a:off x="76200" y="6130843"/>
            <a:ext cx="5540203" cy="715"/>
          </a:xfrm>
          <a:prstGeom prst="straightConnector1">
            <a:avLst/>
          </a:prstGeom>
          <a:ln w="47625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5C046D58-18D0-4588-B466-B53411A1FD23}"/>
              </a:ext>
            </a:extLst>
          </p:cNvPr>
          <p:cNvCxnSpPr>
            <a:cxnSpLocks/>
          </p:cNvCxnSpPr>
          <p:nvPr/>
        </p:nvCxnSpPr>
        <p:spPr>
          <a:xfrm flipV="1">
            <a:off x="1109797" y="5939093"/>
            <a:ext cx="1232086" cy="19175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77691EF5-F5A7-499E-A8E0-9943A31A0653}"/>
              </a:ext>
            </a:extLst>
          </p:cNvPr>
          <p:cNvSpPr/>
          <p:nvPr/>
        </p:nvSpPr>
        <p:spPr>
          <a:xfrm>
            <a:off x="1109797" y="6213563"/>
            <a:ext cx="10695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err="1">
                <a:solidFill>
                  <a:srgbClr val="FF0000"/>
                </a:solidFill>
                <a:latin typeface="Consolas" panose="020B0609020204030204" pitchFamily="49" charset="0"/>
              </a:rPr>
              <a:t>focal_length</a:t>
            </a:r>
            <a:endParaRPr lang="en-US" sz="105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050" dirty="0">
                <a:solidFill>
                  <a:srgbClr val="00B050"/>
                </a:solidFill>
                <a:latin typeface="Consolas" panose="020B0609020204030204" pitchFamily="49" charset="0"/>
              </a:rPr>
              <a:t>(negative)</a:t>
            </a:r>
            <a:endParaRPr lang="en-US" sz="105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8A5EA99-80AD-48D7-890B-4F9F38F40B1F}"/>
              </a:ext>
            </a:extLst>
          </p:cNvPr>
          <p:cNvCxnSpPr/>
          <p:nvPr/>
        </p:nvCxnSpPr>
        <p:spPr>
          <a:xfrm flipV="1">
            <a:off x="2346961" y="5638798"/>
            <a:ext cx="2072639" cy="304802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807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69BC6-13DC-40F6-A479-691E8FE58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MCX inputs and outputs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1627FF-348A-4FCA-B645-FFB363DDB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Input data types:</a:t>
            </a:r>
          </a:p>
          <a:p>
            <a:pPr lvl="1"/>
            <a:r>
              <a:rPr lang="en-US" b="1" dirty="0"/>
              <a:t>Optical parameters</a:t>
            </a:r>
            <a:r>
              <a:rPr lang="en-US" dirty="0"/>
              <a:t>: tissue volume, </a:t>
            </a:r>
            <a:r>
              <a:rPr lang="el-GR" i="1" dirty="0"/>
              <a:t>μ</a:t>
            </a:r>
            <a:r>
              <a:rPr lang="en-US" baseline="-25000" dirty="0"/>
              <a:t>a</a:t>
            </a:r>
            <a:r>
              <a:rPr lang="en-US" dirty="0"/>
              <a:t>/</a:t>
            </a:r>
            <a:r>
              <a:rPr lang="el-GR" i="1" dirty="0"/>
              <a:t>μ</a:t>
            </a:r>
            <a:r>
              <a:rPr lang="en-US" baseline="-25000" dirty="0"/>
              <a:t>s</a:t>
            </a:r>
            <a:r>
              <a:rPr lang="en-US" dirty="0"/>
              <a:t>/g/n, source/detectors, time-gate settings</a:t>
            </a:r>
          </a:p>
          <a:p>
            <a:pPr lvl="1"/>
            <a:r>
              <a:rPr lang="en-US" b="1" dirty="0"/>
              <a:t>MC configurations</a:t>
            </a:r>
            <a:r>
              <a:rPr lang="en-US" dirty="0"/>
              <a:t>: seeds, photon num, normalization, …</a:t>
            </a:r>
          </a:p>
          <a:p>
            <a:pPr lvl="1"/>
            <a:r>
              <a:rPr lang="en-US" b="1" dirty="0"/>
              <a:t>GPU configurations</a:t>
            </a:r>
            <a:r>
              <a:rPr lang="en-US" dirty="0"/>
              <a:t>: thread#, block#, which GPU …</a:t>
            </a:r>
          </a:p>
          <a:p>
            <a:r>
              <a:rPr lang="en-US" b="1" dirty="0"/>
              <a:t>Input format:</a:t>
            </a:r>
          </a:p>
          <a:p>
            <a:pPr lvl="1"/>
            <a:r>
              <a:rPr lang="en-US" dirty="0"/>
              <a:t>JSON file (for standalone MCX/MCXCL)</a:t>
            </a:r>
          </a:p>
          <a:p>
            <a:pPr lvl="1"/>
            <a:r>
              <a:rPr lang="en-US" dirty="0" err="1"/>
              <a:t>cfg-struct</a:t>
            </a:r>
            <a:r>
              <a:rPr lang="en-US" dirty="0"/>
              <a:t> in MATLAB (MCXLAB)</a:t>
            </a:r>
          </a:p>
          <a:p>
            <a:pPr lvl="1"/>
            <a:r>
              <a:rPr lang="en-US" dirty="0" err="1"/>
              <a:t>cfg-dict</a:t>
            </a:r>
            <a:r>
              <a:rPr lang="en-US" dirty="0"/>
              <a:t> in </a:t>
            </a:r>
            <a:r>
              <a:rPr lang="en-US" dirty="0" err="1"/>
              <a:t>pymcx</a:t>
            </a:r>
            <a:endParaRPr lang="en-US" dirty="0"/>
          </a:p>
          <a:p>
            <a:r>
              <a:rPr lang="en-US" b="1" dirty="0"/>
              <a:t>Output:</a:t>
            </a:r>
          </a:p>
          <a:p>
            <a:pPr lvl="1"/>
            <a:r>
              <a:rPr lang="en-US" b="1" dirty="0"/>
              <a:t>Volumetric output:</a:t>
            </a:r>
            <a:r>
              <a:rPr lang="en-US" dirty="0"/>
              <a:t> fluence, energy deposition, Jacobians</a:t>
            </a:r>
          </a:p>
          <a:p>
            <a:pPr lvl="1"/>
            <a:r>
              <a:rPr lang="en-US" b="1" dirty="0"/>
              <a:t>Detected photon output: </a:t>
            </a:r>
            <a:r>
              <a:rPr lang="en-US" dirty="0"/>
              <a:t>partial-path, partial scattering</a:t>
            </a:r>
          </a:p>
          <a:p>
            <a:pPr lvl="1"/>
            <a:r>
              <a:rPr lang="en-US" b="1" dirty="0"/>
              <a:t>Trajectories: </a:t>
            </a:r>
            <a:r>
              <a:rPr lang="en-US" dirty="0"/>
              <a:t>(use for debugging purposes only, do not recommend for data processing)</a:t>
            </a:r>
          </a:p>
        </p:txBody>
      </p:sp>
    </p:spTree>
    <p:extLst>
      <p:ext uri="{BB962C8B-B14F-4D97-AF65-F5344CB8AC3E}">
        <p14:creationId xmlns:p14="http://schemas.microsoft.com/office/powerpoint/2010/main" val="4184488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Photon detection and partial path lengths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dirty="0"/>
                  <a:t>MCX/MMC detectors are defined by a spherical shell </a:t>
                </a:r>
                <a:br>
                  <a:rPr lang="en-US" sz="2400" dirty="0"/>
                </a:br>
                <a:r>
                  <a:rPr lang="en-US" sz="2400" dirty="0"/>
                  <a:t>intersect with the tissue boundary.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dirty="0"/>
                  <a:t>Detection only happens when a photon escape from “domain”</a:t>
                </a:r>
                <a:br>
                  <a:rPr lang="en-US" sz="2400" dirty="0"/>
                </a:br>
                <a:r>
                  <a:rPr lang="en-US" sz="2400" dirty="0"/>
                  <a:t>to “background” (0-voxels or out-of-bounding-box in MCX)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dirty="0"/>
                  <a:t>For any detected photon: total pathlength </a:t>
                </a:r>
                <a:r>
                  <a:rPr lang="en-US" sz="2400" i="1" dirty="0"/>
                  <a:t>L</a:t>
                </a:r>
                <a:r>
                  <a:rPr lang="en-US" sz="2400" dirty="0"/>
                  <a:t> is a sum of the </a:t>
                </a:r>
                <a:br>
                  <a:rPr lang="en-US" sz="2400" dirty="0"/>
                </a:br>
                <a:r>
                  <a:rPr lang="en-US" sz="2400" dirty="0"/>
                  <a:t>cumulative pathlength in each tissue type</a:t>
                </a: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B050"/>
                        </a:solidFill>
                        <a:latin typeface="Cambria Math"/>
                      </a:rPr>
                      <m:t>𝐿</m:t>
                    </m:r>
                    <m:r>
                      <a:rPr lang="en-US" sz="2800" b="0" i="1" smtClean="0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800" b="0" i="1" baseline="-2500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sz="2800" b="0" i="1" baseline="-2500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sSubSup>
                          <m:sSubSupPr>
                            <m:ctrlP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  <m:sup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𝑡</m:t>
                            </m:r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=1</m:t>
                            </m:r>
                          </m:sup>
                        </m:sSubSup>
                      </m:e>
                    </m:nary>
                    <m:r>
                      <a:rPr lang="en-US" sz="2800" b="0" i="1" smtClean="0">
                        <a:solidFill>
                          <a:srgbClr val="00B050"/>
                        </a:solidFill>
                        <a:latin typeface="Cambria Math"/>
                      </a:rPr>
                      <m:t>+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800" i="1" baseline="-25000">
                            <a:solidFill>
                              <a:srgbClr val="00B05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sz="2800" i="1" baseline="-25000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sSubSup>
                          <m:sSubSupPr>
                            <m:ctrlP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  <m:sup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𝑡</m:t>
                            </m:r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=</m:t>
                            </m:r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e>
                    </m:nary>
                    <m:r>
                      <a:rPr lang="en-US" sz="2800" b="0" i="1" smtClean="0">
                        <a:solidFill>
                          <a:srgbClr val="00B050"/>
                        </a:solidFill>
                        <a:latin typeface="Cambria Math"/>
                      </a:rPr>
                      <m:t>+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800" i="1" baseline="-25000">
                            <a:solidFill>
                              <a:srgbClr val="00B05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sz="2800" i="1" baseline="-25000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sSubSup>
                          <m:sSubSupPr>
                            <m:ctrlP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  <m:sup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𝑡</m:t>
                            </m:r>
                            <m:r>
                              <a:rPr lang="en-US" sz="28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=</m:t>
                            </m:r>
                            <m:r>
                              <a:rPr lang="en-US" sz="2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bSup>
                      </m:e>
                    </m:nary>
                  </m:oMath>
                </a14:m>
                <a:endParaRPr lang="en-US" sz="2800" dirty="0">
                  <a:solidFill>
                    <a:srgbClr val="00B050"/>
                  </a:solidFill>
                </a:endParaRPr>
              </a:p>
              <a:p>
                <a:pPr marL="118872" indent="0">
                  <a:buNone/>
                </a:pPr>
                <a:r>
                  <a:rPr lang="en-US" sz="2800" dirty="0">
                    <a:solidFill>
                      <a:srgbClr val="00B050"/>
                    </a:solidFill>
                  </a:rPr>
                  <a:t>          =  PPL1 + PPL2 + PPL3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dirty="0"/>
                  <a:t>User-customizable output (--</a:t>
                </a:r>
                <a:r>
                  <a:rPr lang="en-US" sz="2400" dirty="0" err="1"/>
                  <a:t>savedetflag</a:t>
                </a:r>
                <a:r>
                  <a:rPr lang="en-US" sz="2400" dirty="0"/>
                  <a:t>/-w ‘DSPMXVW’)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D – output detector ID (</a:t>
                </a:r>
                <a:r>
                  <a:rPr lang="en-US" sz="2700" dirty="0" err="1"/>
                  <a:t>detps.detid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S – partial-scattering event counts (</a:t>
                </a:r>
                <a:r>
                  <a:rPr lang="en-US" sz="2700" dirty="0" err="1"/>
                  <a:t>detps.nscat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P – partial-pathlengths (</a:t>
                </a:r>
                <a:r>
                  <a:rPr lang="en-US" sz="2700" dirty="0" err="1"/>
                  <a:t>detps.ppath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M – (partial) momentum transfer (</a:t>
                </a:r>
                <a:r>
                  <a:rPr lang="en-US" sz="2700" dirty="0" err="1"/>
                  <a:t>detps.mom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X – exit photon positions (</a:t>
                </a:r>
                <a:r>
                  <a:rPr lang="en-US" sz="2700" dirty="0" err="1"/>
                  <a:t>detps.p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V – exit photon directions (</a:t>
                </a:r>
                <a:r>
                  <a:rPr lang="en-US" sz="2700" dirty="0" err="1"/>
                  <a:t>detps.v</a:t>
                </a:r>
                <a:r>
                  <a:rPr lang="en-US" sz="2700" dirty="0"/>
                  <a:t>)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en-US" sz="2700" dirty="0"/>
                  <a:t>W – initial packet weight (detps.w0)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sz="1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Oval 5"/>
          <p:cNvSpPr/>
          <p:nvPr/>
        </p:nvSpPr>
        <p:spPr>
          <a:xfrm>
            <a:off x="5636048" y="1892490"/>
            <a:ext cx="2640841" cy="209493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an 6"/>
          <p:cNvSpPr/>
          <p:nvPr/>
        </p:nvSpPr>
        <p:spPr>
          <a:xfrm rot="1440000">
            <a:off x="7797216" y="1346579"/>
            <a:ext cx="156949" cy="81204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/>
          <p:cNvSpPr/>
          <p:nvPr/>
        </p:nvSpPr>
        <p:spPr>
          <a:xfrm rot="20160000" flipH="1">
            <a:off x="6011634" y="1329749"/>
            <a:ext cx="156949" cy="81204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168311" y="2267802"/>
            <a:ext cx="1794680" cy="1139589"/>
          </a:xfrm>
          <a:custGeom>
            <a:avLst/>
            <a:gdLst>
              <a:gd name="connsiteX0" fmla="*/ 457200 w 1317009"/>
              <a:gd name="connsiteY0" fmla="*/ 40943 h 1037230"/>
              <a:gd name="connsiteX1" fmla="*/ 88710 w 1317009"/>
              <a:gd name="connsiteY1" fmla="*/ 136478 h 1037230"/>
              <a:gd name="connsiteX2" fmla="*/ 0 w 1317009"/>
              <a:gd name="connsiteY2" fmla="*/ 259307 h 1037230"/>
              <a:gd name="connsiteX3" fmla="*/ 477671 w 1317009"/>
              <a:gd name="connsiteY3" fmla="*/ 586854 h 1037230"/>
              <a:gd name="connsiteX4" fmla="*/ 675564 w 1317009"/>
              <a:gd name="connsiteY4" fmla="*/ 812042 h 1037230"/>
              <a:gd name="connsiteX5" fmla="*/ 716507 w 1317009"/>
              <a:gd name="connsiteY5" fmla="*/ 839337 h 1037230"/>
              <a:gd name="connsiteX6" fmla="*/ 900752 w 1317009"/>
              <a:gd name="connsiteY6" fmla="*/ 1037230 h 1037230"/>
              <a:gd name="connsiteX7" fmla="*/ 1317009 w 1317009"/>
              <a:gd name="connsiteY7" fmla="*/ 682388 h 1037230"/>
              <a:gd name="connsiteX8" fmla="*/ 1160059 w 1317009"/>
              <a:gd name="connsiteY8" fmla="*/ 477672 h 1037230"/>
              <a:gd name="connsiteX9" fmla="*/ 1091821 w 1317009"/>
              <a:gd name="connsiteY9" fmla="*/ 457200 h 1037230"/>
              <a:gd name="connsiteX10" fmla="*/ 996286 w 1317009"/>
              <a:gd name="connsiteY10" fmla="*/ 341194 h 1037230"/>
              <a:gd name="connsiteX11" fmla="*/ 1016758 w 1317009"/>
              <a:gd name="connsiteY11" fmla="*/ 272955 h 1037230"/>
              <a:gd name="connsiteX12" fmla="*/ 1084997 w 1317009"/>
              <a:gd name="connsiteY12" fmla="*/ 143301 h 1037230"/>
              <a:gd name="connsiteX13" fmla="*/ 962167 w 1317009"/>
              <a:gd name="connsiteY13" fmla="*/ 13648 h 1037230"/>
              <a:gd name="connsiteX14" fmla="*/ 771098 w 1317009"/>
              <a:gd name="connsiteY14" fmla="*/ 0 h 1037230"/>
              <a:gd name="connsiteX15" fmla="*/ 580029 w 1317009"/>
              <a:gd name="connsiteY15" fmla="*/ 27295 h 1037230"/>
              <a:gd name="connsiteX16" fmla="*/ 545910 w 1317009"/>
              <a:gd name="connsiteY16" fmla="*/ 34119 h 1037230"/>
              <a:gd name="connsiteX17" fmla="*/ 498143 w 1317009"/>
              <a:gd name="connsiteY17" fmla="*/ 47767 h 1037230"/>
              <a:gd name="connsiteX18" fmla="*/ 457200 w 1317009"/>
              <a:gd name="connsiteY18" fmla="*/ 40943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17009" h="1037230">
                <a:moveTo>
                  <a:pt x="457200" y="40943"/>
                </a:moveTo>
                <a:cubicBezTo>
                  <a:pt x="388961" y="55728"/>
                  <a:pt x="319443" y="11655"/>
                  <a:pt x="88710" y="136478"/>
                </a:cubicBezTo>
                <a:cubicBezTo>
                  <a:pt x="44289" y="160509"/>
                  <a:pt x="29570" y="218364"/>
                  <a:pt x="0" y="259307"/>
                </a:cubicBezTo>
                <a:cubicBezTo>
                  <a:pt x="160847" y="545256"/>
                  <a:pt x="-60421" y="198231"/>
                  <a:pt x="477671" y="586854"/>
                </a:cubicBezTo>
                <a:cubicBezTo>
                  <a:pt x="558681" y="645361"/>
                  <a:pt x="606893" y="739447"/>
                  <a:pt x="675564" y="812042"/>
                </a:cubicBezTo>
                <a:cubicBezTo>
                  <a:pt x="686836" y="823958"/>
                  <a:pt x="705330" y="827332"/>
                  <a:pt x="716507" y="839337"/>
                </a:cubicBezTo>
                <a:cubicBezTo>
                  <a:pt x="914319" y="1051801"/>
                  <a:pt x="788307" y="962265"/>
                  <a:pt x="900752" y="1037230"/>
                </a:cubicBezTo>
                <a:cubicBezTo>
                  <a:pt x="1330167" y="796155"/>
                  <a:pt x="1260552" y="964667"/>
                  <a:pt x="1317009" y="682388"/>
                </a:cubicBezTo>
                <a:cubicBezTo>
                  <a:pt x="1264692" y="614149"/>
                  <a:pt x="1220860" y="538473"/>
                  <a:pt x="1160059" y="477672"/>
                </a:cubicBezTo>
                <a:cubicBezTo>
                  <a:pt x="1143267" y="460880"/>
                  <a:pt x="1110064" y="472403"/>
                  <a:pt x="1091821" y="457200"/>
                </a:cubicBezTo>
                <a:cubicBezTo>
                  <a:pt x="1053338" y="425131"/>
                  <a:pt x="1028131" y="379863"/>
                  <a:pt x="996286" y="341194"/>
                </a:cubicBezTo>
                <a:cubicBezTo>
                  <a:pt x="1003110" y="318448"/>
                  <a:pt x="1007044" y="294625"/>
                  <a:pt x="1016758" y="272955"/>
                </a:cubicBezTo>
                <a:cubicBezTo>
                  <a:pt x="1036736" y="228390"/>
                  <a:pt x="1083641" y="192121"/>
                  <a:pt x="1084997" y="143301"/>
                </a:cubicBezTo>
                <a:cubicBezTo>
                  <a:pt x="1087823" y="41555"/>
                  <a:pt x="1030800" y="21068"/>
                  <a:pt x="962167" y="13648"/>
                </a:cubicBezTo>
                <a:cubicBezTo>
                  <a:pt x="898685" y="6785"/>
                  <a:pt x="834788" y="4549"/>
                  <a:pt x="771098" y="0"/>
                </a:cubicBezTo>
                <a:lnTo>
                  <a:pt x="580029" y="27295"/>
                </a:lnTo>
                <a:cubicBezTo>
                  <a:pt x="568562" y="29032"/>
                  <a:pt x="557162" y="31306"/>
                  <a:pt x="545910" y="34119"/>
                </a:cubicBezTo>
                <a:cubicBezTo>
                  <a:pt x="529845" y="38135"/>
                  <a:pt x="514477" y="45045"/>
                  <a:pt x="498143" y="47767"/>
                </a:cubicBezTo>
                <a:cubicBezTo>
                  <a:pt x="486925" y="49637"/>
                  <a:pt x="525439" y="26158"/>
                  <a:pt x="457200" y="40943"/>
                </a:cubicBez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858000" y="2438400"/>
            <a:ext cx="866155" cy="586854"/>
          </a:xfrm>
          <a:custGeom>
            <a:avLst/>
            <a:gdLst>
              <a:gd name="connsiteX0" fmla="*/ 115528 w 866155"/>
              <a:gd name="connsiteY0" fmla="*/ 20472 h 586854"/>
              <a:gd name="connsiteX1" fmla="*/ 108704 w 866155"/>
              <a:gd name="connsiteY1" fmla="*/ 320722 h 586854"/>
              <a:gd name="connsiteX2" fmla="*/ 320245 w 866155"/>
              <a:gd name="connsiteY2" fmla="*/ 470848 h 586854"/>
              <a:gd name="connsiteX3" fmla="*/ 347540 w 866155"/>
              <a:gd name="connsiteY3" fmla="*/ 477672 h 586854"/>
              <a:gd name="connsiteX4" fmla="*/ 415779 w 866155"/>
              <a:gd name="connsiteY4" fmla="*/ 511791 h 586854"/>
              <a:gd name="connsiteX5" fmla="*/ 456722 w 866155"/>
              <a:gd name="connsiteY5" fmla="*/ 525439 h 586854"/>
              <a:gd name="connsiteX6" fmla="*/ 572728 w 866155"/>
              <a:gd name="connsiteY6" fmla="*/ 573206 h 586854"/>
              <a:gd name="connsiteX7" fmla="*/ 866155 w 866155"/>
              <a:gd name="connsiteY7" fmla="*/ 586854 h 586854"/>
              <a:gd name="connsiteX8" fmla="*/ 838859 w 866155"/>
              <a:gd name="connsiteY8" fmla="*/ 484496 h 586854"/>
              <a:gd name="connsiteX9" fmla="*/ 729677 w 866155"/>
              <a:gd name="connsiteY9" fmla="*/ 354842 h 586854"/>
              <a:gd name="connsiteX10" fmla="*/ 675086 w 866155"/>
              <a:gd name="connsiteY10" fmla="*/ 266131 h 586854"/>
              <a:gd name="connsiteX11" fmla="*/ 661439 w 866155"/>
              <a:gd name="connsiteY11" fmla="*/ 238836 h 586854"/>
              <a:gd name="connsiteX12" fmla="*/ 627319 w 866155"/>
              <a:gd name="connsiteY12" fmla="*/ 150125 h 586854"/>
              <a:gd name="connsiteX13" fmla="*/ 606848 w 866155"/>
              <a:gd name="connsiteY13" fmla="*/ 95534 h 586854"/>
              <a:gd name="connsiteX14" fmla="*/ 572728 w 866155"/>
              <a:gd name="connsiteY14" fmla="*/ 0 h 586854"/>
              <a:gd name="connsiteX15" fmla="*/ 115528 w 866155"/>
              <a:gd name="connsiteY15" fmla="*/ 20472 h 58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6155" h="586854">
                <a:moveTo>
                  <a:pt x="115528" y="20472"/>
                </a:moveTo>
                <a:cubicBezTo>
                  <a:pt x="38191" y="73926"/>
                  <a:pt x="-96831" y="94214"/>
                  <a:pt x="108704" y="320722"/>
                </a:cubicBezTo>
                <a:cubicBezTo>
                  <a:pt x="166808" y="384755"/>
                  <a:pt x="247985" y="423363"/>
                  <a:pt x="320245" y="470848"/>
                </a:cubicBezTo>
                <a:cubicBezTo>
                  <a:pt x="328083" y="475998"/>
                  <a:pt x="338920" y="473978"/>
                  <a:pt x="347540" y="477672"/>
                </a:cubicBezTo>
                <a:cubicBezTo>
                  <a:pt x="370915" y="487690"/>
                  <a:pt x="392480" y="501598"/>
                  <a:pt x="415779" y="511791"/>
                </a:cubicBezTo>
                <a:cubicBezTo>
                  <a:pt x="428959" y="517557"/>
                  <a:pt x="443443" y="519906"/>
                  <a:pt x="456722" y="525439"/>
                </a:cubicBezTo>
                <a:cubicBezTo>
                  <a:pt x="496795" y="542137"/>
                  <a:pt x="526392" y="568058"/>
                  <a:pt x="572728" y="573206"/>
                </a:cubicBezTo>
                <a:cubicBezTo>
                  <a:pt x="670044" y="584019"/>
                  <a:pt x="768346" y="582305"/>
                  <a:pt x="866155" y="586854"/>
                </a:cubicBezTo>
                <a:cubicBezTo>
                  <a:pt x="857056" y="552735"/>
                  <a:pt x="856763" y="514932"/>
                  <a:pt x="838859" y="484496"/>
                </a:cubicBezTo>
                <a:cubicBezTo>
                  <a:pt x="810212" y="435796"/>
                  <a:pt x="729677" y="354842"/>
                  <a:pt x="729677" y="354842"/>
                </a:cubicBezTo>
                <a:cubicBezTo>
                  <a:pt x="712893" y="304484"/>
                  <a:pt x="731540" y="353948"/>
                  <a:pt x="675086" y="266131"/>
                </a:cubicBezTo>
                <a:cubicBezTo>
                  <a:pt x="669585" y="257574"/>
                  <a:pt x="665446" y="248186"/>
                  <a:pt x="661439" y="238836"/>
                </a:cubicBezTo>
                <a:cubicBezTo>
                  <a:pt x="613689" y="127419"/>
                  <a:pt x="647111" y="204555"/>
                  <a:pt x="627319" y="150125"/>
                </a:cubicBezTo>
                <a:cubicBezTo>
                  <a:pt x="620678" y="131861"/>
                  <a:pt x="613490" y="113798"/>
                  <a:pt x="606848" y="95534"/>
                </a:cubicBezTo>
                <a:cubicBezTo>
                  <a:pt x="595292" y="63755"/>
                  <a:pt x="572728" y="0"/>
                  <a:pt x="572728" y="0"/>
                </a:cubicBezTo>
                <a:cubicBezTo>
                  <a:pt x="206880" y="46704"/>
                  <a:pt x="192865" y="-32982"/>
                  <a:pt x="115528" y="20472"/>
                </a:cubicBez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6236549" y="2124502"/>
            <a:ext cx="1521725" cy="1023582"/>
          </a:xfrm>
          <a:custGeom>
            <a:avLst/>
            <a:gdLst>
              <a:gd name="connsiteX0" fmla="*/ 34119 w 1521725"/>
              <a:gd name="connsiteY0" fmla="*/ 0 h 1023582"/>
              <a:gd name="connsiteX1" fmla="*/ 0 w 1521725"/>
              <a:gd name="connsiteY1" fmla="*/ 286603 h 1023582"/>
              <a:gd name="connsiteX2" fmla="*/ 170597 w 1521725"/>
              <a:gd name="connsiteY2" fmla="*/ 136477 h 1023582"/>
              <a:gd name="connsiteX3" fmla="*/ 259308 w 1521725"/>
              <a:gd name="connsiteY3" fmla="*/ 334370 h 1023582"/>
              <a:gd name="connsiteX4" fmla="*/ 559558 w 1521725"/>
              <a:gd name="connsiteY4" fmla="*/ 614149 h 1023582"/>
              <a:gd name="connsiteX5" fmla="*/ 825690 w 1521725"/>
              <a:gd name="connsiteY5" fmla="*/ 559558 h 1023582"/>
              <a:gd name="connsiteX6" fmla="*/ 798394 w 1521725"/>
              <a:gd name="connsiteY6" fmla="*/ 825689 h 1023582"/>
              <a:gd name="connsiteX7" fmla="*/ 620973 w 1521725"/>
              <a:gd name="connsiteY7" fmla="*/ 1023582 h 1023582"/>
              <a:gd name="connsiteX8" fmla="*/ 1269242 w 1521725"/>
              <a:gd name="connsiteY8" fmla="*/ 1023582 h 1023582"/>
              <a:gd name="connsiteX9" fmla="*/ 1235122 w 1521725"/>
              <a:gd name="connsiteY9" fmla="*/ 771098 h 1023582"/>
              <a:gd name="connsiteX10" fmla="*/ 1521725 w 1521725"/>
              <a:gd name="connsiteY10" fmla="*/ 559558 h 1023582"/>
              <a:gd name="connsiteX11" fmla="*/ 1330657 w 1521725"/>
              <a:gd name="connsiteY11" fmla="*/ 272955 h 1023582"/>
              <a:gd name="connsiteX12" fmla="*/ 1453487 w 1521725"/>
              <a:gd name="connsiteY12" fmla="*/ 6823 h 102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725" h="1023582">
                <a:moveTo>
                  <a:pt x="34119" y="0"/>
                </a:moveTo>
                <a:lnTo>
                  <a:pt x="0" y="286603"/>
                </a:lnTo>
                <a:lnTo>
                  <a:pt x="170597" y="136477"/>
                </a:lnTo>
                <a:lnTo>
                  <a:pt x="259308" y="334370"/>
                </a:lnTo>
                <a:lnTo>
                  <a:pt x="559558" y="614149"/>
                </a:lnTo>
                <a:lnTo>
                  <a:pt x="825690" y="559558"/>
                </a:lnTo>
                <a:lnTo>
                  <a:pt x="798394" y="825689"/>
                </a:lnTo>
                <a:lnTo>
                  <a:pt x="620973" y="1023582"/>
                </a:lnTo>
                <a:lnTo>
                  <a:pt x="1269242" y="1023582"/>
                </a:lnTo>
                <a:lnTo>
                  <a:pt x="1235122" y="771098"/>
                </a:lnTo>
                <a:lnTo>
                  <a:pt x="1521725" y="559558"/>
                </a:lnTo>
                <a:lnTo>
                  <a:pt x="1330657" y="272955"/>
                </a:lnTo>
                <a:lnTo>
                  <a:pt x="1453487" y="6823"/>
                </a:lnTo>
              </a:path>
            </a:pathLst>
          </a:custGeom>
          <a:noFill/>
          <a:ln cmpd="sng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82076" y="3498881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tissue#1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91555" y="2970663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tissue#2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4587" y="2497793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tissue#3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14315" y="1324338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src</a:t>
            </a:r>
            <a:endParaRPr lang="en-US" sz="1200" dirty="0"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40544" y="1475601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det</a:t>
            </a:r>
            <a:endParaRPr lang="en-US" sz="1200" dirty="0">
              <a:cs typeface="Arial" panose="020B0604020202020204" pitchFamily="34" charset="0"/>
            </a:endParaRPr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4805DD1F-929D-4EDD-B98A-AB490E151D67}"/>
              </a:ext>
            </a:extLst>
          </p:cNvPr>
          <p:cNvSpPr/>
          <p:nvPr/>
        </p:nvSpPr>
        <p:spPr>
          <a:xfrm>
            <a:off x="5410200" y="2497793"/>
            <a:ext cx="472870" cy="472870"/>
          </a:xfrm>
          <a:prstGeom prst="flowChartConnector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44000"/>
                </a:schemeClr>
              </a:gs>
              <a:gs pos="50000">
                <a:schemeClr val="accent1">
                  <a:tint val="44500"/>
                  <a:satMod val="160000"/>
                  <a:alpha val="47000"/>
                </a:schemeClr>
              </a:gs>
              <a:gs pos="100000">
                <a:schemeClr val="accent1">
                  <a:tint val="23500"/>
                  <a:satMod val="160000"/>
                  <a:alpha val="29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96736B3-1066-4CDB-A0A0-285DB135B178}"/>
              </a:ext>
            </a:extLst>
          </p:cNvPr>
          <p:cNvCxnSpPr>
            <a:endCxn id="9" idx="2"/>
          </p:cNvCxnSpPr>
          <p:nvPr/>
        </p:nvCxnSpPr>
        <p:spPr>
          <a:xfrm flipH="1" flipV="1">
            <a:off x="5410200" y="2734228"/>
            <a:ext cx="256282" cy="9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108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MCX Cloud Demo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1.D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661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MCX Cloud – an in-browser cloud-based MC simulator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4610"/>
            <a:ext cx="4495800" cy="430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911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24395-F94F-A1D6-4B13-982AA46B1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00CA1-CE34-79A6-0C5E-0E325D6D4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Download packages matching your OS from:</a:t>
            </a:r>
          </a:p>
          <a:p>
            <a:r>
              <a:rPr lang="en-US" dirty="0">
                <a:hlinkClick r:id="rId2"/>
              </a:rPr>
              <a:t>http://mcx.space/nightly/release/MCX22</a:t>
            </a:r>
            <a:r>
              <a:rPr lang="en-US" dirty="0"/>
              <a:t> </a:t>
            </a:r>
          </a:p>
          <a:p>
            <a:r>
              <a:rPr lang="en-US" dirty="0" err="1"/>
              <a:t>allinone</a:t>
            </a:r>
            <a:r>
              <a:rPr lang="en-US" dirty="0"/>
              <a:t> packages works for all platforms)</a:t>
            </a:r>
          </a:p>
          <a:p>
            <a:r>
              <a:rPr lang="en-US" b="1" dirty="0"/>
              <a:t>Windows users: </a:t>
            </a:r>
            <a:r>
              <a:rPr lang="en-US" dirty="0"/>
              <a:t>please download and install the </a:t>
            </a:r>
            <a:r>
              <a:rPr lang="en-US" b="1" dirty="0"/>
              <a:t>installer</a:t>
            </a:r>
            <a:r>
              <a:rPr lang="en-US" dirty="0"/>
              <a:t> and run it using Administrator account; run MCX Studio with Administrator account for the 1</a:t>
            </a:r>
            <a:r>
              <a:rPr lang="en-US" baseline="30000" dirty="0"/>
              <a:t>st</a:t>
            </a:r>
            <a:r>
              <a:rPr lang="en-US" dirty="0"/>
              <a:t> time, follow prompt</a:t>
            </a:r>
          </a:p>
          <a:p>
            <a:r>
              <a:rPr lang="en-US" b="1" dirty="0"/>
              <a:t>MATLAB setup</a:t>
            </a:r>
            <a:r>
              <a:rPr lang="en-US" dirty="0"/>
              <a:t>: open MATLAB, run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edit(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fullfile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userpath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,'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startup.m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’))</a:t>
            </a:r>
          </a:p>
          <a:p>
            <a:pPr lvl="1"/>
            <a:r>
              <a:rPr lang="en-US" dirty="0"/>
              <a:t>add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addpath</a:t>
            </a:r>
            <a:r>
              <a:rPr lang="en-US" dirty="0">
                <a:solidFill>
                  <a:srgbClr val="FF0000"/>
                </a:solidFill>
              </a:rPr>
              <a:t>(‘/path/to/toolbox’) </a:t>
            </a:r>
            <a:r>
              <a:rPr lang="en-US" dirty="0"/>
              <a:t>to each of the </a:t>
            </a:r>
            <a:r>
              <a:rPr lang="en-US" dirty="0" err="1"/>
              <a:t>matlab</a:t>
            </a:r>
            <a:r>
              <a:rPr lang="en-US" dirty="0"/>
              <a:t> toolboxes</a:t>
            </a:r>
          </a:p>
          <a:p>
            <a:pPr lvl="1"/>
            <a:r>
              <a:rPr lang="en-US" dirty="0"/>
              <a:t>Save and restart MATLAB (Windows user only needs to add iso2mesh/brain2mesh)</a:t>
            </a:r>
          </a:p>
          <a:p>
            <a:r>
              <a:rPr lang="en-US" b="1" dirty="0"/>
              <a:t>To test:</a:t>
            </a:r>
          </a:p>
          <a:p>
            <a:pPr lvl="1"/>
            <a:r>
              <a:rPr lang="en-US" dirty="0"/>
              <a:t>Start MATLAB, type “</a:t>
            </a:r>
            <a:r>
              <a:rPr lang="en-US" dirty="0">
                <a:solidFill>
                  <a:srgbClr val="FF0000"/>
                </a:solidFill>
              </a:rPr>
              <a:t>which mcx mmc </a:t>
            </a:r>
            <a:r>
              <a:rPr lang="en-US" dirty="0" err="1">
                <a:solidFill>
                  <a:srgbClr val="FF0000"/>
                </a:solidFill>
              </a:rPr>
              <a:t>mcxcl</a:t>
            </a:r>
            <a:r>
              <a:rPr lang="en-US" dirty="0">
                <a:solidFill>
                  <a:srgbClr val="FF0000"/>
                </a:solidFill>
              </a:rPr>
              <a:t> s2m</a:t>
            </a:r>
            <a:r>
              <a:rPr lang="en-US" dirty="0"/>
              <a:t>”, see output</a:t>
            </a:r>
          </a:p>
          <a:p>
            <a:pPr lvl="1"/>
            <a:r>
              <a:rPr lang="en-US" dirty="0"/>
              <a:t>In </a:t>
            </a:r>
            <a:r>
              <a:rPr lang="en-US" dirty="0" err="1"/>
              <a:t>matlab</a:t>
            </a:r>
            <a:r>
              <a:rPr lang="en-US" dirty="0"/>
              <a:t>, run </a:t>
            </a:r>
            <a:r>
              <a:rPr lang="en-US" dirty="0" err="1">
                <a:solidFill>
                  <a:srgbClr val="FF0000"/>
                </a:solidFill>
              </a:rPr>
              <a:t>mcxlabcl</a:t>
            </a:r>
            <a:r>
              <a:rPr lang="en-US" dirty="0">
                <a:solidFill>
                  <a:srgbClr val="FF0000"/>
                </a:solidFill>
              </a:rPr>
              <a:t>(‘</a:t>
            </a:r>
            <a:r>
              <a:rPr lang="en-US" dirty="0" err="1">
                <a:solidFill>
                  <a:srgbClr val="FF0000"/>
                </a:solidFill>
              </a:rPr>
              <a:t>gpuinfo</a:t>
            </a:r>
            <a:r>
              <a:rPr lang="en-US" dirty="0">
                <a:solidFill>
                  <a:srgbClr val="FF0000"/>
                </a:solidFill>
              </a:rPr>
              <a:t>’) </a:t>
            </a:r>
            <a:r>
              <a:rPr lang="en-US" dirty="0"/>
              <a:t>should print GPU/CPU info</a:t>
            </a:r>
          </a:p>
        </p:txBody>
      </p:sp>
    </p:spTree>
    <p:extLst>
      <p:ext uri="{BB962C8B-B14F-4D97-AF65-F5344CB8AC3E}">
        <p14:creationId xmlns:p14="http://schemas.microsoft.com/office/powerpoint/2010/main" val="99492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Built-in examples (widefield)</a:t>
            </a:r>
          </a:p>
          <a:p>
            <a:pPr lvl="1"/>
            <a:r>
              <a:rPr lang="en-US" dirty="0"/>
              <a:t>Load</a:t>
            </a:r>
          </a:p>
          <a:p>
            <a:pPr lvl="1"/>
            <a:r>
              <a:rPr lang="en-US" dirty="0"/>
              <a:t>Preview</a:t>
            </a:r>
          </a:p>
          <a:p>
            <a:pPr lvl="1"/>
            <a:r>
              <a:rPr lang="en-US" dirty="0"/>
              <a:t>Run</a:t>
            </a:r>
          </a:p>
          <a:p>
            <a:pPr lvl="1"/>
            <a:r>
              <a:rPr lang="en-US" dirty="0"/>
              <a:t>Download</a:t>
            </a:r>
          </a:p>
          <a:p>
            <a:pPr lvl="1"/>
            <a:r>
              <a:rPr lang="en-US" dirty="0"/>
              <a:t>Edit</a:t>
            </a:r>
          </a:p>
          <a:p>
            <a:pPr lvl="1"/>
            <a:r>
              <a:rPr lang="en-US" dirty="0"/>
              <a:t>Share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Hands-on</a:t>
            </a:r>
          </a:p>
          <a:p>
            <a:pPr lvl="2"/>
            <a:r>
              <a:rPr lang="en-US" dirty="0"/>
              <a:t>Change source type</a:t>
            </a:r>
          </a:p>
          <a:p>
            <a:pPr lvl="2"/>
            <a:r>
              <a:rPr lang="en-US" dirty="0"/>
              <a:t>Change media optical properties</a:t>
            </a:r>
          </a:p>
        </p:txBody>
      </p:sp>
    </p:spTree>
    <p:extLst>
      <p:ext uri="{BB962C8B-B14F-4D97-AF65-F5344CB8AC3E}">
        <p14:creationId xmlns:p14="http://schemas.microsoft.com/office/powerpoint/2010/main" val="1977938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 new simulation</a:t>
            </a:r>
          </a:p>
          <a:p>
            <a:pPr lvl="1"/>
            <a:r>
              <a:rPr lang="en-US" dirty="0"/>
              <a:t>Add absorber</a:t>
            </a:r>
          </a:p>
          <a:p>
            <a:pPr lvl="1"/>
            <a:r>
              <a:rPr lang="en-US" dirty="0"/>
              <a:t>Add detector</a:t>
            </a:r>
          </a:p>
          <a:p>
            <a:pPr lvl="1"/>
            <a:r>
              <a:rPr lang="en-US" dirty="0"/>
              <a:t>Load output data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Hands-on experiment:</a:t>
            </a:r>
          </a:p>
          <a:p>
            <a:pPr lvl="1">
              <a:buSzPct val="80000"/>
            </a:pPr>
            <a:r>
              <a:rPr lang="en-US" dirty="0"/>
              <a:t>Define a 4-layer medium (10^6 photon)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3389268"/>
                  </p:ext>
                </p:extLst>
              </p:nvPr>
            </p:nvGraphicFramePr>
            <p:xfrm>
              <a:off x="4495800" y="4070679"/>
              <a:ext cx="3534240" cy="2021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36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23498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𝝁</m:t>
                                    </m:r>
                                  </m:e>
                                  <m:sub>
                                    <m: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𝝁</m:t>
                                    </m:r>
                                  </m:e>
                                  <m:sub>
                                    <m:r>
                                      <a:rPr lang="en-US" altLang="zh-CN" sz="11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1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𝒈</m:t>
                                </m:r>
                              </m:oMath>
                            </m:oMathPara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1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1. Skin and skull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0.019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7.0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5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2. CSF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0.004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0.009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95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3. Gray matter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0.02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9.0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95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4. White matter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0.08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40.9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1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sSup>
                                <m:sSupPr>
                                  <m:ctrlP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11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0.84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3389268"/>
                  </p:ext>
                </p:extLst>
              </p:nvPr>
            </p:nvGraphicFramePr>
            <p:xfrm>
              <a:off x="4495800" y="4070679"/>
              <a:ext cx="3534240" cy="2021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3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0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1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2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3"/>
                        </a:ext>
                      </a:extLst>
                    </a:gridCol>
                    <a:gridCol w="677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4"/>
                        </a:ext>
                      </a:extLst>
                    </a:gridCol>
                  </a:tblGrid>
                  <a:tr h="24260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122523" t="-2500" r="-300901" b="-74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222523" t="-2500" r="-200901" b="-74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322523" t="-2500" r="-100901" b="-74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422523" t="-2500" r="-901" b="-747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0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1. Skin and skull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122523" t="-45556" r="-300901" b="-23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222523" t="-45556" r="-200901" b="-23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1"/>
                      </a:ext>
                    </a:extLst>
                  </a:tr>
                  <a:tr h="410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2. CSF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122523" t="-195522" r="-300901" b="-2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222523" t="-195522" r="-200901" b="-2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2"/>
                      </a:ext>
                    </a:extLst>
                  </a:tr>
                  <a:tr h="410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3. Gray matter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122523" t="-295522" r="-300901" b="-1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222523" t="-295522" r="-200901" b="-1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0.89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3"/>
                      </a:ext>
                    </a:extLst>
                  </a:tr>
                  <a:tr h="410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/>
                            <a:t>4. White matter</a:t>
                          </a:r>
                          <a:endParaRPr lang="zh-CN" altLang="en-US" sz="1100" dirty="0"/>
                        </a:p>
                      </a:txBody>
                      <a:tcPr marL="68580" marR="68580" marT="34290" marB="3429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122523" t="-395522" r="-300901" b="-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4960" marR="74960" marT="37480" marB="37480">
                        <a:blipFill rotWithShape="1">
                          <a:blip r:embed="rId2"/>
                          <a:stretch>
                            <a:fillRect l="-222523" t="-395522" r="-200901" b="-119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0.84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100" dirty="0">
                              <a:solidFill>
                                <a:schemeClr val="tx1"/>
                              </a:solidFill>
                            </a:rPr>
                            <a:t>1.37</a:t>
                          </a:r>
                          <a:endParaRPr lang="zh-CN" altLang="en-US" sz="11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74960" marR="74960" marT="37480" marB="3748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81834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MCXLAB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1.E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575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Before we get started…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</a:rPr>
              <a:t>Important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800" dirty="0"/>
              <a:t>Open MATLAB, and cd the root folder of </a:t>
            </a:r>
            <a:r>
              <a:rPr lang="en-US" altLang="zh-CN" sz="1800" dirty="0" err="1"/>
              <a:t>MCXStudio</a:t>
            </a:r>
            <a:r>
              <a:rPr lang="en-US" altLang="zh-CN" sz="1800" dirty="0"/>
              <a:t>, and run a script named </a:t>
            </a:r>
            <a:r>
              <a:rPr lang="en-US" altLang="zh-CN" sz="2400" b="1" dirty="0" err="1"/>
              <a:t>mcxsuite_addpath.m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en-US" altLang="zh-CN" sz="1800" dirty="0"/>
              <a:t>Please type </a:t>
            </a:r>
            <a:r>
              <a:rPr lang="en-US" altLang="zh-CN" sz="2400" b="1" dirty="0"/>
              <a:t>USE_MCXCL=1;</a:t>
            </a:r>
            <a:r>
              <a:rPr lang="en-US" altLang="zh-CN" sz="2400" dirty="0"/>
              <a:t> </a:t>
            </a:r>
            <a:r>
              <a:rPr lang="en-US" altLang="zh-CN" sz="1800" dirty="0"/>
              <a:t>in MATLAB’s Command Window if you do not have NVIDIA graphic card. You need to re-define this line after you type “clear” or “clear all”.</a:t>
            </a:r>
            <a:br>
              <a:rPr lang="en-US" altLang="zh-CN" sz="1800" dirty="0"/>
            </a:br>
            <a:br>
              <a:rPr lang="en-US" altLang="zh-CN" sz="1800" dirty="0"/>
            </a:br>
            <a:r>
              <a:rPr lang="en-US" altLang="zh-CN" sz="1800" dirty="0"/>
              <a:t>To test if your GPU is recognized by MATLAB: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800" dirty="0"/>
              <a:t>Please type </a:t>
            </a:r>
            <a:r>
              <a:rPr lang="en-US" altLang="zh-CN" sz="2400" b="1" dirty="0"/>
              <a:t>info=</a:t>
            </a:r>
            <a:r>
              <a:rPr lang="en-US" altLang="zh-CN" sz="2400" b="1" dirty="0" err="1"/>
              <a:t>mcxlab</a:t>
            </a:r>
            <a:r>
              <a:rPr lang="en-US" altLang="zh-CN" sz="2400" b="1" dirty="0"/>
              <a:t>(‘</a:t>
            </a:r>
            <a:r>
              <a:rPr lang="en-US" altLang="zh-CN" sz="2400" b="1" dirty="0" err="1"/>
              <a:t>gpuinfo</a:t>
            </a:r>
            <a:r>
              <a:rPr lang="en-US" altLang="zh-CN" sz="2400" b="1" dirty="0"/>
              <a:t>’) </a:t>
            </a:r>
            <a:r>
              <a:rPr lang="en-US" altLang="zh-CN" sz="1800" dirty="0"/>
              <a:t>in MATLAB to check your GPU information.</a:t>
            </a:r>
          </a:p>
          <a:p>
            <a:r>
              <a:rPr lang="en-US" altLang="zh-CN" sz="1800" dirty="0"/>
              <a:t>All demo scripts can be found under</a:t>
            </a:r>
            <a:br>
              <a:rPr lang="en-US" altLang="zh-CN" sz="1800" dirty="0"/>
            </a:br>
            <a:r>
              <a:rPr lang="en-US" sz="1800" dirty="0"/>
              <a:t>USB Folder: </a:t>
            </a:r>
            <a:r>
              <a:rPr lang="en-US" sz="1800" dirty="0">
                <a:solidFill>
                  <a:srgbClr val="00B050"/>
                </a:solidFill>
              </a:rPr>
              <a:t>Presentations\3_MCXLAB_Demo\</a:t>
            </a:r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51757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"/>
    </mc:Choice>
    <mc:Fallback xmlns="">
      <p:transition spd="slow" advTm="175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94038"/>
            <a:ext cx="7269480" cy="62398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MCX vs. MCXLAB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184" y="1937380"/>
            <a:ext cx="1287965" cy="898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664" y="4490082"/>
            <a:ext cx="874503" cy="874503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 rot="723643">
            <a:off x="2017692" y="2081049"/>
            <a:ext cx="1442768" cy="12939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9" name="右箭头 8"/>
          <p:cNvSpPr/>
          <p:nvPr/>
        </p:nvSpPr>
        <p:spPr>
          <a:xfrm rot="20804653">
            <a:off x="2037189" y="2642333"/>
            <a:ext cx="1442768" cy="12939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63" y="1468289"/>
            <a:ext cx="687286" cy="687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61" y="1662608"/>
            <a:ext cx="687286" cy="687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50" y="2517145"/>
            <a:ext cx="687286" cy="6872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23" y="1277652"/>
            <a:ext cx="673437" cy="673437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 rot="20450376">
            <a:off x="4344691" y="1866550"/>
            <a:ext cx="1442768" cy="12939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4" name="右箭头 13"/>
          <p:cNvSpPr/>
          <p:nvPr/>
        </p:nvSpPr>
        <p:spPr>
          <a:xfrm>
            <a:off x="4395371" y="2304859"/>
            <a:ext cx="1373361" cy="14665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23" y="2026929"/>
            <a:ext cx="673437" cy="673437"/>
          </a:xfrm>
          <a:prstGeom prst="rect">
            <a:avLst/>
          </a:prstGeom>
        </p:spPr>
      </p:pic>
      <p:sp>
        <p:nvSpPr>
          <p:cNvPr id="17" name="右箭头 16"/>
          <p:cNvSpPr/>
          <p:nvPr/>
        </p:nvSpPr>
        <p:spPr>
          <a:xfrm rot="969024">
            <a:off x="4357100" y="2741421"/>
            <a:ext cx="1442768" cy="12939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32" y="2776206"/>
            <a:ext cx="673437" cy="673437"/>
          </a:xfrm>
          <a:prstGeom prst="rect">
            <a:avLst/>
          </a:prstGeom>
        </p:spPr>
      </p:pic>
      <p:sp>
        <p:nvSpPr>
          <p:cNvPr id="20" name="右箭头 19"/>
          <p:cNvSpPr/>
          <p:nvPr/>
        </p:nvSpPr>
        <p:spPr>
          <a:xfrm>
            <a:off x="2099518" y="4862635"/>
            <a:ext cx="1313955" cy="12939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4" name="矩形 23"/>
          <p:cNvSpPr/>
          <p:nvPr/>
        </p:nvSpPr>
        <p:spPr>
          <a:xfrm>
            <a:off x="2321403" y="1687632"/>
            <a:ext cx="89159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Inputs</a:t>
            </a:r>
            <a:endParaRPr lang="zh-CN" alt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08736" y="1510999"/>
            <a:ext cx="106631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Out</a:t>
            </a:r>
            <a:r>
              <a:rPr lang="en-US" altLang="zh-CN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puts</a:t>
            </a:r>
            <a:endParaRPr lang="zh-CN" alt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11581" y="2776206"/>
            <a:ext cx="1033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MCX</a:t>
            </a:r>
            <a:endParaRPr lang="zh-CN" altLang="en-US" sz="28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82184" y="5318380"/>
            <a:ext cx="138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MCXLAB</a:t>
            </a:r>
            <a:endParaRPr lang="zh-CN" altLang="en-US" sz="2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2749" y="4674748"/>
            <a:ext cx="611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chemeClr val="accent5">
                    <a:lumMod val="75000"/>
                  </a:schemeClr>
                </a:solidFill>
              </a:rPr>
              <a:t>cfg</a:t>
            </a: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143103"/>
              </p:ext>
            </p:extLst>
          </p:nvPr>
        </p:nvGraphicFramePr>
        <p:xfrm>
          <a:off x="1303764" y="3657156"/>
          <a:ext cx="746563" cy="268243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46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304">
                <a:tc>
                  <a:txBody>
                    <a:bodyPr/>
                    <a:lstStyle/>
                    <a:p>
                      <a:r>
                        <a:rPr lang="en-US" altLang="zh-CN" sz="1100" b="0" dirty="0" err="1"/>
                        <a:t>nphoton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vol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prop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srcpos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srcdir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tstart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tend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304"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tstep</a:t>
                      </a:r>
                      <a:endParaRPr lang="zh-CN" altLang="en-US" sz="11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4" name="右箭头 33"/>
          <p:cNvSpPr/>
          <p:nvPr/>
        </p:nvSpPr>
        <p:spPr>
          <a:xfrm rot="20450376">
            <a:off x="4377436" y="4363213"/>
            <a:ext cx="1419152" cy="13760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5" name="右箭头 34"/>
          <p:cNvSpPr/>
          <p:nvPr/>
        </p:nvSpPr>
        <p:spPr>
          <a:xfrm>
            <a:off x="4428808" y="4822881"/>
            <a:ext cx="1346488" cy="12939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6" name="右箭头 35"/>
          <p:cNvSpPr/>
          <p:nvPr/>
        </p:nvSpPr>
        <p:spPr>
          <a:xfrm rot="969024">
            <a:off x="4390537" y="5242187"/>
            <a:ext cx="1442768" cy="12939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296" y="3830777"/>
            <a:ext cx="659004" cy="65900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41" y="4558077"/>
            <a:ext cx="659004" cy="65900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180" y="5285377"/>
            <a:ext cx="659004" cy="65900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655" y="4452127"/>
            <a:ext cx="950411" cy="950411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2154123" y="4489781"/>
            <a:ext cx="121539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Structure</a:t>
            </a:r>
            <a:endParaRPr lang="zh-CN" alt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37167" y="3991734"/>
            <a:ext cx="106631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Out</a:t>
            </a:r>
            <a:r>
              <a:rPr lang="en-US" altLang="zh-CN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puts</a:t>
            </a:r>
            <a:endParaRPr lang="zh-CN" alt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右大括号 39"/>
          <p:cNvSpPr/>
          <p:nvPr/>
        </p:nvSpPr>
        <p:spPr>
          <a:xfrm>
            <a:off x="7123878" y="3877769"/>
            <a:ext cx="317777" cy="2047905"/>
          </a:xfrm>
          <a:prstGeom prst="rightBrace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4673" y="1452906"/>
            <a:ext cx="634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.</a:t>
            </a:r>
            <a:r>
              <a:rPr lang="en-US" altLang="zh-CN" dirty="0" err="1">
                <a:solidFill>
                  <a:srgbClr val="0070C0"/>
                </a:solidFill>
              </a:rPr>
              <a:t>inp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3798" y="1814476"/>
            <a:ext cx="698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.</a:t>
            </a:r>
            <a:r>
              <a:rPr lang="en-US" altLang="zh-CN" dirty="0" err="1">
                <a:solidFill>
                  <a:srgbClr val="0070C0"/>
                </a:solidFill>
              </a:rPr>
              <a:t>json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4673" y="2629864"/>
            <a:ext cx="698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.</a:t>
            </a:r>
            <a:r>
              <a:rPr lang="en-US" altLang="zh-CN" dirty="0" err="1">
                <a:solidFill>
                  <a:srgbClr val="0070C0"/>
                </a:solidFill>
              </a:rPr>
              <a:t>vol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29295" y="1299144"/>
            <a:ext cx="167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.</a:t>
            </a:r>
            <a:r>
              <a:rPr lang="en-US" altLang="zh-CN" dirty="0" err="1">
                <a:solidFill>
                  <a:srgbClr val="0070C0"/>
                </a:solidFill>
              </a:rPr>
              <a:t>nii</a:t>
            </a:r>
            <a:r>
              <a:rPr lang="en-US" altLang="zh-CN" dirty="0">
                <a:solidFill>
                  <a:srgbClr val="0070C0"/>
                </a:solidFill>
              </a:rPr>
              <a:t>/.</a:t>
            </a:r>
            <a:r>
              <a:rPr lang="en-US" altLang="zh-CN" dirty="0" err="1">
                <a:solidFill>
                  <a:srgbClr val="0070C0"/>
                </a:solidFill>
              </a:rPr>
              <a:t>jnii</a:t>
            </a:r>
            <a:r>
              <a:rPr lang="en-US" altLang="zh-CN" dirty="0">
                <a:solidFill>
                  <a:srgbClr val="0070C0"/>
                </a:solidFill>
              </a:rPr>
              <a:t>/.mc2</a:t>
            </a:r>
            <a:br>
              <a:rPr lang="en-US" altLang="zh-CN" dirty="0">
                <a:solidFill>
                  <a:srgbClr val="0070C0"/>
                </a:solidFill>
              </a:rPr>
            </a:br>
            <a:r>
              <a:rPr lang="en-US" altLang="zh-CN" dirty="0">
                <a:solidFill>
                  <a:srgbClr val="0070C0"/>
                </a:solidFill>
              </a:rPr>
              <a:t>(</a:t>
            </a:r>
            <a:r>
              <a:rPr lang="en-US" altLang="zh-CN" dirty="0" err="1">
                <a:solidFill>
                  <a:srgbClr val="0070C0"/>
                </a:solidFill>
              </a:rPr>
              <a:t>fluence</a:t>
            </a:r>
            <a:r>
              <a:rPr lang="en-US" altLang="zh-CN" dirty="0">
                <a:solidFill>
                  <a:srgbClr val="0070C0"/>
                </a:solidFill>
              </a:rPr>
              <a:t>)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36493" y="2015052"/>
            <a:ext cx="2210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.</a:t>
            </a:r>
            <a:r>
              <a:rPr lang="en-US" altLang="zh-CN" dirty="0" err="1">
                <a:solidFill>
                  <a:srgbClr val="0070C0"/>
                </a:solidFill>
              </a:rPr>
              <a:t>jdat</a:t>
            </a:r>
            <a:r>
              <a:rPr lang="en-US" altLang="zh-CN" dirty="0">
                <a:solidFill>
                  <a:srgbClr val="0070C0"/>
                </a:solidFill>
              </a:rPr>
              <a:t>/.</a:t>
            </a:r>
            <a:r>
              <a:rPr lang="en-US" altLang="zh-CN" dirty="0" err="1">
                <a:solidFill>
                  <a:srgbClr val="0070C0"/>
                </a:solidFill>
              </a:rPr>
              <a:t>mch</a:t>
            </a:r>
            <a:endParaRPr lang="en-US" altLang="zh-CN" dirty="0">
              <a:solidFill>
                <a:srgbClr val="0070C0"/>
              </a:solidFill>
            </a:endParaRPr>
          </a:p>
          <a:p>
            <a:r>
              <a:rPr lang="en-US" altLang="zh-CN" dirty="0">
                <a:solidFill>
                  <a:srgbClr val="0070C0"/>
                </a:solidFill>
              </a:rPr>
              <a:t>(detected photon)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29295" y="2813423"/>
            <a:ext cx="2062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rgbClr val="0070C0"/>
                </a:solidFill>
              </a:rPr>
              <a:t>vol.nii</a:t>
            </a:r>
            <a:endParaRPr lang="en-US" altLang="zh-CN" dirty="0">
              <a:solidFill>
                <a:srgbClr val="0070C0"/>
              </a:solidFill>
            </a:endParaRPr>
          </a:p>
          <a:p>
            <a:r>
              <a:rPr lang="en-US" altLang="zh-CN" dirty="0">
                <a:solidFill>
                  <a:srgbClr val="0070C0"/>
                </a:solidFill>
              </a:rPr>
              <a:t>(masked volume)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49971" y="3969931"/>
            <a:ext cx="95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fluence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349970" y="4628935"/>
            <a:ext cx="994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accent5">
                    <a:lumMod val="75000"/>
                  </a:schemeClr>
                </a:solidFill>
              </a:rPr>
              <a:t>detpho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-tons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76943" y="5378875"/>
            <a:ext cx="806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accent5">
                    <a:lumMod val="75000"/>
                  </a:schemeClr>
                </a:solidFill>
              </a:rPr>
              <a:t>vol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797753" y="1510999"/>
            <a:ext cx="141049" cy="718132"/>
          </a:xfrm>
          <a:prstGeom prst="lef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00171" y="1685399"/>
            <a:ext cx="62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OR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303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"/>
    </mc:Choice>
    <mc:Fallback xmlns="">
      <p:transition spd="slow" advTm="10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31266" y="360216"/>
            <a:ext cx="2521528" cy="6214760"/>
            <a:chOff x="595745" y="255328"/>
            <a:chExt cx="2521528" cy="6214760"/>
          </a:xfrm>
        </p:grpSpPr>
        <p:sp>
          <p:nvSpPr>
            <p:cNvPr id="16" name="圆角矩形 15"/>
            <p:cNvSpPr/>
            <p:nvPr/>
          </p:nvSpPr>
          <p:spPr>
            <a:xfrm>
              <a:off x="595745" y="1108366"/>
              <a:ext cx="2521528" cy="536172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316181" y="255328"/>
              <a:ext cx="1080655" cy="4631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Input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30036" y="1282538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nphoton</a:t>
              </a: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1330033" y="1943596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vol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330032" y="2444342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prop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30036" y="4277116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tstart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330036" y="5262778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tend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30035" y="3095513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srcpos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30035" y="3584378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srcdir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30035" y="4773909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tstep</a:t>
              </a:r>
              <a:endParaRPr lang="zh-CN" altLang="en-US" dirty="0"/>
            </a:p>
          </p:txBody>
        </p:sp>
        <p:sp>
          <p:nvSpPr>
            <p:cNvPr id="17" name="下箭头 16"/>
            <p:cNvSpPr/>
            <p:nvPr/>
          </p:nvSpPr>
          <p:spPr>
            <a:xfrm>
              <a:off x="1614192" y="718465"/>
              <a:ext cx="484632" cy="38990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76872" y="1882258"/>
            <a:ext cx="2521528" cy="3645709"/>
            <a:chOff x="5805051" y="484923"/>
            <a:chExt cx="2521528" cy="3645709"/>
          </a:xfrm>
        </p:grpSpPr>
        <p:sp>
          <p:nvSpPr>
            <p:cNvPr id="28" name="圆角矩形 27"/>
            <p:cNvSpPr/>
            <p:nvPr/>
          </p:nvSpPr>
          <p:spPr>
            <a:xfrm>
              <a:off x="5805051" y="1324108"/>
              <a:ext cx="2521528" cy="280652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525488" y="484923"/>
              <a:ext cx="1080655" cy="4631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Output</a:t>
              </a:r>
              <a:endParaRPr lang="zh-CN" altLang="en-US" dirty="0"/>
            </a:p>
          </p:txBody>
        </p:sp>
        <p:sp>
          <p:nvSpPr>
            <p:cNvPr id="21" name="下箭头 20"/>
            <p:cNvSpPr/>
            <p:nvPr/>
          </p:nvSpPr>
          <p:spPr>
            <a:xfrm>
              <a:off x="6823499" y="926303"/>
              <a:ext cx="484632" cy="38990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559979" y="1595276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fluence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97112" y="2282136"/>
              <a:ext cx="1350962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detphoton</a:t>
              </a:r>
              <a:endParaRPr lang="zh-CN" altLang="en-US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559977" y="3004448"/>
              <a:ext cx="1080655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vol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41695" y="3487388"/>
              <a:ext cx="1517217" cy="427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trajectory</a:t>
              </a:r>
              <a:endParaRPr lang="zh-CN" altLang="en-US" dirty="0"/>
            </a:p>
          </p:txBody>
        </p:sp>
      </p:grpSp>
      <p:sp>
        <p:nvSpPr>
          <p:cNvPr id="30" name="左大括号 29"/>
          <p:cNvSpPr/>
          <p:nvPr/>
        </p:nvSpPr>
        <p:spPr>
          <a:xfrm>
            <a:off x="1212266" y="1482417"/>
            <a:ext cx="263236" cy="4934238"/>
          </a:xfrm>
          <a:prstGeom prst="leftBrac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761994" y="3715505"/>
            <a:ext cx="609600" cy="381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cfg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1565557" y="5989143"/>
            <a:ext cx="1080655" cy="427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detpos</a:t>
            </a:r>
            <a:endParaRPr lang="zh-CN" altLang="en-US" dirty="0"/>
          </a:p>
        </p:txBody>
      </p:sp>
      <p:sp>
        <p:nvSpPr>
          <p:cNvPr id="35" name="右大括号 34"/>
          <p:cNvSpPr/>
          <p:nvPr/>
        </p:nvSpPr>
        <p:spPr>
          <a:xfrm>
            <a:off x="2752351" y="1482416"/>
            <a:ext cx="210167" cy="4312761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3047861" y="3206367"/>
            <a:ext cx="2606415" cy="421546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2752351" y="3949536"/>
            <a:ext cx="2761165" cy="2248424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549543" y="2721443"/>
            <a:ext cx="1427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Fluence</a:t>
            </a:r>
            <a:r>
              <a:rPr lang="en-US" altLang="zh-CN" dirty="0"/>
              <a:t> generation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419268" y="4211787"/>
            <a:ext cx="14273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Source-detector pair</a:t>
            </a:r>
            <a:endParaRPr lang="zh-CN" altLang="en-US" dirty="0"/>
          </a:p>
        </p:txBody>
      </p:sp>
      <p:sp>
        <p:nvSpPr>
          <p:cNvPr id="43" name="右大括号 42"/>
          <p:cNvSpPr/>
          <p:nvPr/>
        </p:nvSpPr>
        <p:spPr>
          <a:xfrm>
            <a:off x="7063465" y="4347366"/>
            <a:ext cx="321003" cy="992579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412178" y="4624850"/>
            <a:ext cx="1427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Optional</a:t>
            </a:r>
            <a:endParaRPr lang="zh-CN" altLang="en-US" dirty="0"/>
          </a:p>
        </p:txBody>
      </p:sp>
      <p:sp>
        <p:nvSpPr>
          <p:cNvPr id="45" name="标题 7"/>
          <p:cNvSpPr>
            <a:spLocks noGrp="1"/>
          </p:cNvSpPr>
          <p:nvPr>
            <p:ph type="title"/>
          </p:nvPr>
        </p:nvSpPr>
        <p:spPr>
          <a:xfrm>
            <a:off x="2857434" y="-45722"/>
            <a:ext cx="3238566" cy="81187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Input &amp; output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649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"/>
    </mc:Choice>
    <mc:Fallback xmlns="">
      <p:transition spd="slow" advTm="10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276350" y="134257"/>
            <a:ext cx="6939534" cy="938877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Demo 1:</a:t>
            </a:r>
            <a:br>
              <a:rPr lang="en-US" altLang="zh-CN" sz="3200" dirty="0"/>
            </a:br>
            <a:r>
              <a:rPr lang="en-US" altLang="zh-CN" sz="3200" dirty="0"/>
              <a:t>A basic MCXLAB simulation</a:t>
            </a:r>
            <a:endParaRPr lang="zh-CN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36" y="1177636"/>
            <a:ext cx="5952926" cy="364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lenovo\Desktop\hom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07" y="3658982"/>
            <a:ext cx="3726860" cy="278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箭头连接符 25"/>
          <p:cNvCxnSpPr/>
          <p:nvPr/>
        </p:nvCxnSpPr>
        <p:spPr>
          <a:xfrm flipH="1">
            <a:off x="5165350" y="1426111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0"/>
          <p:cNvSpPr txBox="1"/>
          <p:nvPr/>
        </p:nvSpPr>
        <p:spPr>
          <a:xfrm>
            <a:off x="5568788" y="1294525"/>
            <a:ext cx="2284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Photon count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cxnSp>
        <p:nvCxnSpPr>
          <p:cNvPr id="13" name="直接箭头连接符 25"/>
          <p:cNvCxnSpPr/>
          <p:nvPr/>
        </p:nvCxnSpPr>
        <p:spPr>
          <a:xfrm flipH="1">
            <a:off x="5926002" y="1667505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0"/>
          <p:cNvSpPr txBox="1"/>
          <p:nvPr/>
        </p:nvSpPr>
        <p:spPr>
          <a:xfrm>
            <a:off x="6329440" y="1535919"/>
            <a:ext cx="2284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Define volume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cxnSp>
        <p:nvCxnSpPr>
          <p:cNvPr id="15" name="直接箭头连接符 25"/>
          <p:cNvCxnSpPr/>
          <p:nvPr/>
        </p:nvCxnSpPr>
        <p:spPr>
          <a:xfrm flipH="1">
            <a:off x="4679807" y="1819905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30"/>
          <p:cNvSpPr txBox="1"/>
          <p:nvPr/>
        </p:nvSpPr>
        <p:spPr>
          <a:xfrm>
            <a:off x="5083245" y="1688319"/>
            <a:ext cx="2284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Source position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25"/>
          <p:cNvCxnSpPr/>
          <p:nvPr/>
        </p:nvCxnSpPr>
        <p:spPr>
          <a:xfrm flipH="1">
            <a:off x="4380419" y="2025602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30"/>
          <p:cNvSpPr txBox="1"/>
          <p:nvPr/>
        </p:nvSpPr>
        <p:spPr>
          <a:xfrm>
            <a:off x="4783857" y="1894016"/>
            <a:ext cx="2284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Source direction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25"/>
          <p:cNvCxnSpPr/>
          <p:nvPr/>
        </p:nvCxnSpPr>
        <p:spPr>
          <a:xfrm flipH="1">
            <a:off x="3414135" y="3105119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30"/>
          <p:cNvSpPr txBox="1"/>
          <p:nvPr/>
        </p:nvSpPr>
        <p:spPr>
          <a:xfrm>
            <a:off x="3817573" y="2973533"/>
            <a:ext cx="2284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Optical properties for different tissue type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24765" y="3373229"/>
            <a:ext cx="1721098" cy="571506"/>
            <a:chOff x="3224765" y="3373229"/>
            <a:chExt cx="1721098" cy="571506"/>
          </a:xfrm>
        </p:grpSpPr>
        <p:sp>
          <p:nvSpPr>
            <p:cNvPr id="2" name="右大括号 1"/>
            <p:cNvSpPr/>
            <p:nvPr/>
          </p:nvSpPr>
          <p:spPr>
            <a:xfrm>
              <a:off x="3224765" y="3373229"/>
              <a:ext cx="189370" cy="571506"/>
            </a:xfrm>
            <a:prstGeom prst="righ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3400281" y="3504473"/>
              <a:ext cx="15455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FF0000"/>
                  </a:solidFill>
                </a:rPr>
                <a:t>Time gate design</a:t>
              </a:r>
              <a:endParaRPr lang="zh-CN" altLang="en-US" sz="1200" b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24" name="直接箭头连接符 25"/>
          <p:cNvCxnSpPr/>
          <p:nvPr/>
        </p:nvCxnSpPr>
        <p:spPr>
          <a:xfrm flipH="1">
            <a:off x="2428244" y="4494772"/>
            <a:ext cx="428137" cy="2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30"/>
          <p:cNvSpPr txBox="1"/>
          <p:nvPr/>
        </p:nvSpPr>
        <p:spPr>
          <a:xfrm>
            <a:off x="2831683" y="4363186"/>
            <a:ext cx="1341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Run MCXLAB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912" y="5003596"/>
            <a:ext cx="3401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MCXLAB can be run with a very short script</a:t>
            </a:r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52F935-EBE2-4ED9-8A31-589977BCA777}"/>
              </a:ext>
            </a:extLst>
          </p:cNvPr>
          <p:cNvSpPr/>
          <p:nvPr/>
        </p:nvSpPr>
        <p:spPr>
          <a:xfrm>
            <a:off x="107807" y="638771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/>
              <a:t>See Presentations/3_MCXLAB_Demo/demo1.m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34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9"/>
    </mc:Choice>
    <mc:Fallback xmlns="">
      <p:transition spd="slow" advTm="1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0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Extended Example 2: </a:t>
            </a:r>
            <a:br>
              <a:rPr lang="en-US" altLang="zh-CN" sz="4000" dirty="0"/>
            </a:br>
            <a:r>
              <a:rPr lang="en-US" altLang="zh-CN" sz="4000" dirty="0"/>
              <a:t>A 3-D brain simulation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404" y="1828803"/>
            <a:ext cx="7509619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Exercise Goals:</a:t>
            </a:r>
          </a:p>
          <a:p>
            <a:r>
              <a:rPr lang="en-US" altLang="zh-CN" sz="2000" dirty="0"/>
              <a:t>Create a simulation using a complex segmented brain</a:t>
            </a:r>
          </a:p>
          <a:p>
            <a:r>
              <a:rPr lang="en-US" altLang="zh-CN" sz="2000" dirty="0"/>
              <a:t>Understand the output quantities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r>
              <a:rPr lang="en-US" sz="2000" b="1" dirty="0"/>
              <a:t>Action Item:</a:t>
            </a:r>
          </a:p>
          <a:p>
            <a:r>
              <a:rPr lang="en-US" sz="2000" dirty="0"/>
              <a:t>Please load in MATLAB the below script</a:t>
            </a:r>
          </a:p>
          <a:p>
            <a:pPr marL="0" indent="0">
              <a:buNone/>
            </a:pPr>
            <a:r>
              <a:rPr lang="en-US" sz="2000" dirty="0"/>
              <a:t>   </a:t>
            </a:r>
            <a:r>
              <a:rPr lang="en-US" sz="2000" dirty="0">
                <a:solidFill>
                  <a:srgbClr val="00B050"/>
                </a:solidFill>
              </a:rPr>
              <a:t> Presentations/3_MCXLAB_Demo/</a:t>
            </a:r>
            <a:r>
              <a:rPr lang="en-US" sz="2000" dirty="0" err="1">
                <a:solidFill>
                  <a:srgbClr val="00B050"/>
                </a:solidFill>
              </a:rPr>
              <a:t>Brain_mcxlab_demo.m</a:t>
            </a:r>
            <a:endParaRPr lang="en-US" sz="2000" dirty="0">
              <a:solidFill>
                <a:srgbClr val="00B050"/>
              </a:solidFill>
            </a:endParaRPr>
          </a:p>
          <a:p>
            <a:endParaRPr lang="en-US" sz="2000" dirty="0"/>
          </a:p>
          <a:p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598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516" y="384177"/>
            <a:ext cx="7269480" cy="57568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Extended Example 2: </a:t>
            </a:r>
            <a:br>
              <a:rPr lang="en-US" altLang="zh-CN" dirty="0"/>
            </a:br>
            <a:r>
              <a:rPr lang="en-US" altLang="zh-CN" dirty="0"/>
              <a:t>A 3-D brain simulation</a:t>
            </a:r>
            <a:endParaRPr lang="en-US" dirty="0"/>
          </a:p>
        </p:txBody>
      </p:sp>
      <p:sp>
        <p:nvSpPr>
          <p:cNvPr id="7" name="文本框 20"/>
          <p:cNvSpPr txBox="1"/>
          <p:nvPr/>
        </p:nvSpPr>
        <p:spPr>
          <a:xfrm>
            <a:off x="4952116" y="4967469"/>
            <a:ext cx="353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Simulation of light propagation in realistic brain</a:t>
            </a:r>
            <a:endParaRPr lang="zh-CN" altLang="en-US" sz="1400" dirty="0"/>
          </a:p>
        </p:txBody>
      </p:sp>
      <p:pic>
        <p:nvPicPr>
          <p:cNvPr id="11" name="Picture 5" descr="E:\D盘\学习\NEU\Research\MCX workshop\figures\brain_gi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780" y="1613504"/>
            <a:ext cx="2950528" cy="221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1402887" y="3330564"/>
            <a:ext cx="33971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The brain slices </a:t>
            </a:r>
            <a:r>
              <a:rPr lang="en-US" altLang="zh-CN" sz="1050"/>
              <a:t>at 2 </a:t>
            </a:r>
            <a:r>
              <a:rPr lang="en-US" altLang="zh-CN" sz="1050" dirty="0"/>
              <a:t>ns</a:t>
            </a:r>
            <a:endParaRPr lang="zh-CN" altLang="en-US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6"/>
              <p:cNvSpPr txBox="1"/>
              <p:nvPr/>
            </p:nvSpPr>
            <p:spPr>
              <a:xfrm>
                <a:off x="6227025" y="3816836"/>
                <a:ext cx="23639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/>
                  <a:t>Light propagation in brain (</a:t>
                </a:r>
                <a14:m>
                  <m:oMath xmlns:m="http://schemas.openxmlformats.org/officeDocument/2006/math">
                    <m:r>
                      <a:rPr lang="en-US" altLang="zh-CN" sz="1200" b="1" i="1">
                        <a:latin typeface="Cambria Math"/>
                      </a:rPr>
                      <m:t>𝒍𝒐𝒈</m:t>
                    </m:r>
                    <m:r>
                      <a:rPr lang="en-US" altLang="zh-CN" sz="12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altLang="zh-CN" sz="1200" b="1" dirty="0"/>
                  <a:t>)</a:t>
                </a:r>
                <a:endParaRPr lang="zh-CN" altLang="en-US" sz="1200" b="1" dirty="0"/>
              </a:p>
            </p:txBody>
          </p:sp>
        </mc:Choice>
        <mc:Fallback xmlns="">
          <p:sp>
            <p:nvSpPr>
              <p:cNvPr id="13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025" y="3816836"/>
                <a:ext cx="2363971" cy="461665"/>
              </a:xfrm>
              <a:prstGeom prst="rect">
                <a:avLst/>
              </a:prstGeom>
              <a:blipFill rotWithShape="1">
                <a:blip r:embed="rId4"/>
                <a:stretch>
                  <a:fillRect r="-1289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内容占位符 2"/>
          <p:cNvSpPr txBox="1">
            <a:spLocks/>
          </p:cNvSpPr>
          <p:nvPr/>
        </p:nvSpPr>
        <p:spPr>
          <a:xfrm>
            <a:off x="4580064" y="902344"/>
            <a:ext cx="3079909" cy="541480"/>
          </a:xfrm>
          <a:prstGeom prst="rect">
            <a:avLst/>
          </a:prstGeom>
        </p:spPr>
        <p:txBody>
          <a:bodyPr vert="horz" lIns="0" tIns="34290" rIns="0" bIns="3429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/>
              <a:t>Source position: [87 85 204]</a:t>
            </a:r>
          </a:p>
          <a:p>
            <a:r>
              <a:rPr lang="en-US" altLang="zh-CN" sz="1200" b="1" dirty="0"/>
              <a:t>Source direction: [0 0 -1]</a:t>
            </a:r>
          </a:p>
        </p:txBody>
      </p:sp>
      <p:pic>
        <p:nvPicPr>
          <p:cNvPr id="15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7" y="3553562"/>
            <a:ext cx="2388232" cy="1770002"/>
          </a:xfrm>
          <a:prstGeom prst="rect">
            <a:avLst/>
          </a:prstGeom>
        </p:spPr>
      </p:pic>
      <p:graphicFrame>
        <p:nvGraphicFramePr>
          <p:cNvPr id="16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20936"/>
              </p:ext>
            </p:extLst>
          </p:nvPr>
        </p:nvGraphicFramePr>
        <p:xfrm>
          <a:off x="2508069" y="3659414"/>
          <a:ext cx="2382968" cy="1653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Number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Property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Background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Gray matter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White matter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CSF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Bone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5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Scalp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ight Arrow 16"/>
          <p:cNvSpPr/>
          <p:nvPr/>
        </p:nvSpPr>
        <p:spPr>
          <a:xfrm rot="757837">
            <a:off x="5873430" y="1570541"/>
            <a:ext cx="1169952" cy="8350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215001" y="6084571"/>
            <a:ext cx="5585196" cy="396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7160" indent="-137160" algn="l" defTabSz="685800" rtl="0" eaLnBrk="1" latinLnBrk="0" hangingPunct="1">
              <a:lnSpc>
                <a:spcPct val="95000"/>
              </a:lnSpc>
              <a:spcBef>
                <a:spcPts val="1050"/>
              </a:spcBef>
              <a:spcAft>
                <a:spcPts val="15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350" kern="1200" spc="8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3716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17145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25000" indent="-17145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50000" indent="-17145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75000" indent="-171450" algn="l" defTabSz="685800" rtl="0" eaLnBrk="1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See Presentations/3_MCXLAB_Demo/</a:t>
            </a:r>
            <a:r>
              <a:rPr lang="en-US" sz="1400" dirty="0" err="1"/>
              <a:t>Brain_mcxlab_demo.m</a:t>
            </a:r>
            <a:endParaRPr 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5" y="1886960"/>
            <a:ext cx="1837427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62" y="1883608"/>
            <a:ext cx="1837427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53" y="1883608"/>
            <a:ext cx="1837427" cy="1371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23442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Iso2Mesh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2.A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80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US" dirty="0"/>
              <a:t>Introduction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/>
              <a:t>MCX training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/>
              <a:t>Iso2Mesh/Brain2Mesh training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/>
              <a:t>MMCLAB training</a:t>
            </a:r>
          </a:p>
        </p:txBody>
      </p:sp>
      <p:pic>
        <p:nvPicPr>
          <p:cNvPr id="4" name="Picture 6" descr="https://bc3-production-assets-cdn.basecamp-static.com/3261719/people/BAhpBCBPrgE=--a3d5f739ed31ac9812ebb950a4e797cd5f582086/avatar-130-x1?v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680" y="4114800"/>
            <a:ext cx="164782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fanglab.org/images/people/xu-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880" y="4114800"/>
            <a:ext cx="21971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68880" y="577498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Edward </a:t>
            </a:r>
            <a:r>
              <a:rPr lang="en-US" dirty="0" err="1"/>
              <a:t>Xu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29457" y="5774982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Rahul </a:t>
            </a:r>
            <a:r>
              <a:rPr lang="en-US" dirty="0" err="1"/>
              <a:t>Ragunathan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4038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1F3416C4-26E2-4BD9-91D5-75C3639D53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cs typeface="DejaVu Sans" panose="020B0603030804020204" pitchFamily="34" charset="0"/>
              </a:rPr>
              <a:t>How to define a mesh?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310F81B-EAB0-4770-93A1-9B130B839D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5980" y="1828419"/>
            <a:ext cx="7716455" cy="4351066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cs typeface="DejaVu Sans" panose="020B0603030804020204" pitchFamily="34" charset="0"/>
              </a:rPr>
              <a:t>Point cloud     Triangular surfaces                Tetrahedral elem.</a:t>
            </a:r>
          </a:p>
          <a:p>
            <a:pPr>
              <a:defRPr/>
            </a:pPr>
            <a:r>
              <a:rPr lang="en-US" altLang="en-US" dirty="0">
                <a:cs typeface="DejaVu Sans" panose="020B0603030804020204" pitchFamily="34" charset="0"/>
              </a:rPr>
              <a:t>   (node)                        (face)                                    (</a:t>
            </a:r>
            <a:r>
              <a:rPr lang="en-US" altLang="en-US" dirty="0" err="1">
                <a:cs typeface="DejaVu Sans" panose="020B0603030804020204" pitchFamily="34" charset="0"/>
              </a:rPr>
              <a:t>elem</a:t>
            </a:r>
            <a:r>
              <a:rPr lang="en-US" altLang="en-US" dirty="0">
                <a:cs typeface="DejaVu Sans" panose="020B0603030804020204" pitchFamily="34" charset="0"/>
              </a:rPr>
              <a:t>)</a:t>
            </a:r>
          </a:p>
        </p:txBody>
      </p:sp>
      <p:pic>
        <p:nvPicPr>
          <p:cNvPr id="11268" name="Picture 2" descr="Image result for point cloud  bunny">
            <a:extLst>
              <a:ext uri="{FF2B5EF4-FFF2-40B4-BE49-F238E27FC236}">
                <a16:creationId xmlns:a16="http://schemas.microsoft.com/office/drawing/2014/main" id="{0CD67C38-4CF7-4704-BF00-E38537BA2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7F"/>
              </a:clrFrom>
              <a:clrTo>
                <a:srgbClr val="00007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4" y="3119740"/>
            <a:ext cx="2412107" cy="249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Related image">
            <a:extLst>
              <a:ext uri="{FF2B5EF4-FFF2-40B4-BE49-F238E27FC236}">
                <a16:creationId xmlns:a16="http://schemas.microsoft.com/office/drawing/2014/main" id="{4D3F8A6D-7B5D-477E-AB17-3EA8EF1CB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267" y="2819765"/>
            <a:ext cx="2765063" cy="285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4" descr="Image result for stanford bunny mesh">
            <a:extLst>
              <a:ext uri="{FF2B5EF4-FFF2-40B4-BE49-F238E27FC236}">
                <a16:creationId xmlns:a16="http://schemas.microsoft.com/office/drawing/2014/main" id="{B773EE28-92A6-4978-B9CC-31F7EF3AD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9" y="2881189"/>
            <a:ext cx="2480697" cy="273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Rectangle 1">
            <a:extLst>
              <a:ext uri="{FF2B5EF4-FFF2-40B4-BE49-F238E27FC236}">
                <a16:creationId xmlns:a16="http://schemas.microsoft.com/office/drawing/2014/main" id="{7D43DD24-D162-449B-ABD5-CA6096FD1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21" y="5206709"/>
            <a:ext cx="833030" cy="159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400">
                <a:solidFill>
                  <a:srgbClr val="00B050"/>
                </a:solidFill>
              </a:rPr>
              <a:t>node=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[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x1,y1,z1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x2,y2,z2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x3,y3,z3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…</a:t>
            </a:r>
          </a:p>
          <a:p>
            <a:r>
              <a:rPr lang="en-US" altLang="en-US" sz="1400">
                <a:solidFill>
                  <a:srgbClr val="00B050"/>
                </a:solidFill>
              </a:rPr>
              <a:t>]</a:t>
            </a:r>
          </a:p>
        </p:txBody>
      </p:sp>
      <p:sp>
        <p:nvSpPr>
          <p:cNvPr id="11272" name="Rectangle 7">
            <a:extLst>
              <a:ext uri="{FF2B5EF4-FFF2-40B4-BE49-F238E27FC236}">
                <a16:creationId xmlns:a16="http://schemas.microsoft.com/office/drawing/2014/main" id="{115EACB9-F5DC-4DB3-B3D6-B8647B3DF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7804" y="5316699"/>
            <a:ext cx="2156320" cy="141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7" tIns="41143" rIns="82287" bIns="41143">
            <a:spAutoFit/>
          </a:bodyPr>
          <a:lstStyle/>
          <a:p>
            <a:r>
              <a:rPr lang="en-US" altLang="en-US" sz="1400" dirty="0">
                <a:solidFill>
                  <a:srgbClr val="00B050"/>
                </a:solidFill>
              </a:rPr>
              <a:t>face=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[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n11,n12,n13   &lt;,label1&gt;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n21,n22,n23   &lt;,label2&gt;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…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]</a:t>
            </a:r>
          </a:p>
        </p:txBody>
      </p:sp>
      <p:sp>
        <p:nvSpPr>
          <p:cNvPr id="11273" name="Rectangle 8">
            <a:extLst>
              <a:ext uri="{FF2B5EF4-FFF2-40B4-BE49-F238E27FC236}">
                <a16:creationId xmlns:a16="http://schemas.microsoft.com/office/drawing/2014/main" id="{3C7A975E-2538-43FE-B6E7-4577BBDCB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1645" y="5189568"/>
            <a:ext cx="2480697" cy="141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7" tIns="41143" rIns="82287" bIns="41143">
            <a:spAutoFit/>
          </a:bodyPr>
          <a:lstStyle/>
          <a:p>
            <a:r>
              <a:rPr lang="en-US" altLang="en-US" sz="1400" dirty="0" err="1">
                <a:solidFill>
                  <a:srgbClr val="00B050"/>
                </a:solidFill>
              </a:rPr>
              <a:t>elem</a:t>
            </a:r>
            <a:r>
              <a:rPr lang="en-US" altLang="en-US" sz="1400" dirty="0">
                <a:solidFill>
                  <a:srgbClr val="00B050"/>
                </a:solidFill>
              </a:rPr>
              <a:t>=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[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e11,e12,e13,e14    &lt;,label1&gt;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e21,e22,e23,e24    &lt;,label2&gt;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…</a:t>
            </a:r>
          </a:p>
          <a:p>
            <a:r>
              <a:rPr lang="en-US" altLang="en-US" sz="1400" dirty="0">
                <a:solidFill>
                  <a:srgbClr val="00B050"/>
                </a:solidFill>
              </a:rPr>
              <a:t>]</a:t>
            </a:r>
          </a:p>
        </p:txBody>
      </p:sp>
      <p:sp>
        <p:nvSpPr>
          <p:cNvPr id="11274" name="Rectangle 2">
            <a:extLst>
              <a:ext uri="{FF2B5EF4-FFF2-40B4-BE49-F238E27FC236}">
                <a16:creationId xmlns:a16="http://schemas.microsoft.com/office/drawing/2014/main" id="{6FA177A9-0F98-4E4D-B8FA-7D7E7B291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9877" y="6560882"/>
            <a:ext cx="3463559" cy="32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600" dirty="0">
                <a:solidFill>
                  <a:srgbClr val="00B050"/>
                </a:solidFill>
              </a:rPr>
              <a:t>May have an extra column for labels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29477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4ED19-FE5C-416E-953B-303071186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Mesh-based Monte Carlo (MMC) – when you should consider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848A3-D1F1-4A89-8EFC-80C0A6893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979" y="1828419"/>
            <a:ext cx="6986965" cy="5029581"/>
          </a:xfrm>
        </p:spPr>
        <p:txBody>
          <a:bodyPr>
            <a:normAutofit/>
          </a:bodyPr>
          <a:lstStyle/>
          <a:p>
            <a:r>
              <a:rPr lang="en-US" b="1" dirty="0"/>
              <a:t>Pros</a:t>
            </a:r>
          </a:p>
          <a:p>
            <a:pPr lvl="2"/>
            <a:r>
              <a:rPr lang="en-US" dirty="0"/>
              <a:t>“Highest” accuracy when modeling light in curved shapes</a:t>
            </a:r>
          </a:p>
          <a:p>
            <a:pPr lvl="2"/>
            <a:r>
              <a:rPr lang="en-US" dirty="0"/>
              <a:t>Memory-efficient – small memory footprint</a:t>
            </a:r>
          </a:p>
          <a:p>
            <a:pPr lvl="2"/>
            <a:r>
              <a:rPr lang="en-US" dirty="0"/>
              <a:t>Important when dealing with a </a:t>
            </a:r>
            <a:r>
              <a:rPr lang="en-US" b="1" dirty="0"/>
              <a:t>thin-layer of high-contrast medium</a:t>
            </a:r>
            <a:endParaRPr lang="en-US" dirty="0"/>
          </a:p>
          <a:p>
            <a:pPr lvl="2"/>
            <a:r>
              <a:rPr lang="en-US" dirty="0"/>
              <a:t>Important when dealing with </a:t>
            </a:r>
            <a:r>
              <a:rPr lang="en-US" b="1" dirty="0"/>
              <a:t>complex refractive index mismatched boundaries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Cons</a:t>
            </a:r>
          </a:p>
          <a:p>
            <a:pPr lvl="2"/>
            <a:r>
              <a:rPr lang="en-US" dirty="0"/>
              <a:t>Needs pre-processing – mesh generation to model complex shapes</a:t>
            </a:r>
          </a:p>
          <a:p>
            <a:pPr lvl="2"/>
            <a:r>
              <a:rPr lang="en-US" dirty="0"/>
              <a:t>Needs post-processing – interpolation in the mesh space to create plots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9896D8-94F1-4001-A7D3-2EA902B99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53" y="3428014"/>
            <a:ext cx="5905128" cy="2279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A5F98D-CED4-4F37-88A8-13DA7F1C5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742" y="3561762"/>
            <a:ext cx="2013485" cy="183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48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FBF937-4AD4-4E63-BD17-517973673B55}"/>
              </a:ext>
            </a:extLst>
          </p:cNvPr>
          <p:cNvGrpSpPr>
            <a:grpSpLocks/>
          </p:cNvGrpSpPr>
          <p:nvPr/>
        </p:nvGrpSpPr>
        <p:grpSpPr bwMode="auto">
          <a:xfrm>
            <a:off x="6263190" y="3291154"/>
            <a:ext cx="1966267" cy="1027058"/>
            <a:chOff x="4383" y="2304"/>
            <a:chExt cx="1376" cy="719"/>
          </a:xfrm>
        </p:grpSpPr>
        <p:pic>
          <p:nvPicPr>
            <p:cNvPr id="29713" name="Picture 2">
              <a:extLst>
                <a:ext uri="{FF2B5EF4-FFF2-40B4-BE49-F238E27FC236}">
                  <a16:creationId xmlns:a16="http://schemas.microsoft.com/office/drawing/2014/main" id="{2B73C5D0-C8E6-4BAA-A002-A42EA65B00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0" y="2349"/>
              <a:ext cx="640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29714" name="Picture 3">
              <a:extLst>
                <a:ext uri="{FF2B5EF4-FFF2-40B4-BE49-F238E27FC236}">
                  <a16:creationId xmlns:a16="http://schemas.microsoft.com/office/drawing/2014/main" id="{34C783AB-8891-4D28-BCE8-B447A45DA3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" y="2304"/>
              <a:ext cx="73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4D392B4-F3A4-4282-A6A2-FA97820AD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>
                <a:solidFill>
                  <a:srgbClr val="000000"/>
                </a:solidFill>
              </a:rPr>
              <a:t>Advantages of Iso2Mesh</a:t>
            </a:r>
            <a:endParaRPr lang="en-US" dirty="0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E117B020-9454-4B39-AC99-845A47C73F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eaLnBrk="1" hangingPunct="1"/>
            <a:r>
              <a:rPr lang="en-US" altLang="en-US" dirty="0"/>
              <a:t>Designed for simplicity – a “one-liner” mesh-generator</a:t>
            </a:r>
          </a:p>
          <a:p>
            <a:pPr lvl="1" eaLnBrk="1" hangingPunct="1"/>
            <a:r>
              <a:rPr lang="en-US" altLang="en-US" dirty="0"/>
              <a:t>Highly modularized</a:t>
            </a:r>
          </a:p>
          <a:p>
            <a:pPr lvl="1" eaLnBrk="1" hangingPunct="1"/>
            <a:r>
              <a:rPr lang="en-US" altLang="en-US" dirty="0"/>
              <a:t>Cross-platform (Linux, Windows, Mac)</a:t>
            </a:r>
          </a:p>
          <a:p>
            <a:pPr lvl="1" eaLnBrk="1" hangingPunct="1"/>
            <a:r>
              <a:rPr lang="en-US" altLang="en-US" dirty="0" err="1"/>
              <a:t>Matlab</a:t>
            </a:r>
            <a:r>
              <a:rPr lang="en-US" altLang="en-US" dirty="0"/>
              <a:t>(7.0+)/Octave(3.0+) compatible</a:t>
            </a:r>
          </a:p>
          <a:p>
            <a:pPr lvl="1" eaLnBrk="1" hangingPunct="1"/>
            <a:r>
              <a:rPr lang="en-US" altLang="en-US" dirty="0"/>
              <a:t>Fast; fine-grained granularity </a:t>
            </a:r>
          </a:p>
          <a:p>
            <a:pPr lvl="1" eaLnBrk="1" hangingPunct="1"/>
            <a:r>
              <a:rPr lang="en-US" altLang="en-US" dirty="0"/>
              <a:t>Build on open-source software</a:t>
            </a:r>
          </a:p>
          <a:p>
            <a:pPr lvl="1" eaLnBrk="1" hangingPunct="1"/>
            <a:r>
              <a:rPr lang="en-US" altLang="en-US" dirty="0"/>
              <a:t>Free and open-source</a:t>
            </a:r>
          </a:p>
          <a:p>
            <a:pPr lvl="1" eaLnBrk="1" hangingPunct="1"/>
            <a:r>
              <a:rPr lang="en-US" altLang="en-US" b="1" dirty="0"/>
              <a:t>New</a:t>
            </a:r>
            <a:r>
              <a:rPr lang="en-US" altLang="en-US" dirty="0"/>
              <a:t>: easy-to-use GUI: img2mesh/i2m</a:t>
            </a:r>
          </a:p>
          <a:p>
            <a:pPr lvl="1" eaLnBrk="1" hangingPunct="1"/>
            <a:r>
              <a:rPr lang="en-US" altLang="en-US" b="1" dirty="0"/>
              <a:t>New</a:t>
            </a:r>
            <a:r>
              <a:rPr lang="en-US" altLang="en-US" dirty="0"/>
              <a:t>: JSON/</a:t>
            </a:r>
            <a:r>
              <a:rPr lang="en-US" altLang="en-US" dirty="0" err="1"/>
              <a:t>JMesh</a:t>
            </a:r>
            <a:r>
              <a:rPr lang="en-US" altLang="en-US" dirty="0"/>
              <a:t> unified mesh storage format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EF0F47-DA53-4750-83F2-6EA40B1FFA1F}"/>
              </a:ext>
            </a:extLst>
          </p:cNvPr>
          <p:cNvGrpSpPr>
            <a:grpSpLocks/>
          </p:cNvGrpSpPr>
          <p:nvPr/>
        </p:nvGrpSpPr>
        <p:grpSpPr bwMode="auto">
          <a:xfrm>
            <a:off x="358673" y="4416775"/>
            <a:ext cx="8618137" cy="2152678"/>
            <a:chOff x="398463" y="4908550"/>
            <a:chExt cx="9574564" cy="2392363"/>
          </a:xfrm>
        </p:grpSpPr>
        <p:grpSp>
          <p:nvGrpSpPr>
            <p:cNvPr id="29702" name="Group 5">
              <a:extLst>
                <a:ext uri="{FF2B5EF4-FFF2-40B4-BE49-F238E27FC236}">
                  <a16:creationId xmlns:a16="http://schemas.microsoft.com/office/drawing/2014/main" id="{FA29A25D-5F2F-4791-BCBC-75C2506D80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8463" y="4908550"/>
              <a:ext cx="9142412" cy="2392363"/>
              <a:chOff x="251" y="3092"/>
              <a:chExt cx="5759" cy="1507"/>
            </a:xfrm>
          </p:grpSpPr>
          <p:pic>
            <p:nvPicPr>
              <p:cNvPr id="29705" name="Picture 6">
                <a:extLst>
                  <a:ext uri="{FF2B5EF4-FFF2-40B4-BE49-F238E27FC236}">
                    <a16:creationId xmlns:a16="http://schemas.microsoft.com/office/drawing/2014/main" id="{5DC51F94-2977-411F-AA74-B251944825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11" y="3092"/>
                <a:ext cx="600" cy="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pic>
            <p:nvPicPr>
              <p:cNvPr id="29706" name="Picture 7">
                <a:extLst>
                  <a:ext uri="{FF2B5EF4-FFF2-40B4-BE49-F238E27FC236}">
                    <a16:creationId xmlns:a16="http://schemas.microsoft.com/office/drawing/2014/main" id="{D6B34ECC-7ACC-4A46-A926-30BF4ECC50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1" y="3257"/>
                <a:ext cx="1646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29707" name="Text Box 8">
                <a:extLst>
                  <a:ext uri="{FF2B5EF4-FFF2-40B4-BE49-F238E27FC236}">
                    <a16:creationId xmlns:a16="http://schemas.microsoft.com/office/drawing/2014/main" id="{BC17D5FF-0F5C-40E4-AB97-0047191499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1" y="3228"/>
                <a:ext cx="1309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40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CGAL</a:t>
                </a:r>
              </a:p>
            </p:txBody>
          </p:sp>
          <p:sp>
            <p:nvSpPr>
              <p:cNvPr id="29708" name="Text Box 9">
                <a:extLst>
                  <a:ext uri="{FF2B5EF4-FFF2-40B4-BE49-F238E27FC236}">
                    <a16:creationId xmlns:a16="http://schemas.microsoft.com/office/drawing/2014/main" id="{9E679DED-98B1-4FB8-AE7E-06F9EC0666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6" y="3240"/>
                <a:ext cx="1644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40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Tetgen</a:t>
                </a:r>
              </a:p>
            </p:txBody>
          </p:sp>
          <p:sp>
            <p:nvSpPr>
              <p:cNvPr id="29709" name="Text Box 10">
                <a:extLst>
                  <a:ext uri="{FF2B5EF4-FFF2-40B4-BE49-F238E27FC236}">
                    <a16:creationId xmlns:a16="http://schemas.microsoft.com/office/drawing/2014/main" id="{9CAE7ACA-83AE-408A-8248-9E22CFB7EC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4" y="3981"/>
                <a:ext cx="2192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40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JMeshLib</a:t>
                </a:r>
              </a:p>
            </p:txBody>
          </p:sp>
          <p:sp>
            <p:nvSpPr>
              <p:cNvPr id="29710" name="Text Box 11">
                <a:extLst>
                  <a:ext uri="{FF2B5EF4-FFF2-40B4-BE49-F238E27FC236}">
                    <a16:creationId xmlns:a16="http://schemas.microsoft.com/office/drawing/2014/main" id="{A13A7E43-1CD0-4CFA-9F23-4016C124FB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7" y="4382"/>
                <a:ext cx="1728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  <a:hlinkClick r:id="rId7"/>
                  </a:rPr>
                  <a:t>http://jmeshlib.sf.net</a:t>
                </a: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29711" name="Text Box 12">
                <a:extLst>
                  <a:ext uri="{FF2B5EF4-FFF2-40B4-BE49-F238E27FC236}">
                    <a16:creationId xmlns:a16="http://schemas.microsoft.com/office/drawing/2014/main" id="{79F2B090-53B2-45C2-8F49-19B4FA9A81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0" y="3670"/>
                <a:ext cx="2117" cy="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  <a:hlinkClick r:id="rId8"/>
                  </a:rPr>
                  <a:t>http://tetgen.berlios.de/</a:t>
                </a: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29712" name="Text Box 13">
                <a:extLst>
                  <a:ext uri="{FF2B5EF4-FFF2-40B4-BE49-F238E27FC236}">
                    <a16:creationId xmlns:a16="http://schemas.microsoft.com/office/drawing/2014/main" id="{4961D523-717C-4908-87AA-3BBD625379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0" y="3661"/>
                <a:ext cx="1932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>
                  <a:lnSpc>
                    <a:spcPct val="95000"/>
                  </a:lnSpc>
                  <a:spcBef>
                    <a:spcPts val="1550"/>
                  </a:spcBef>
                  <a:spcAft>
                    <a:spcPts val="225"/>
                  </a:spcAft>
                  <a:buClr>
                    <a:schemeClr val="accent1"/>
                  </a:buClr>
                  <a:buSzPct val="80000"/>
                  <a:buFont typeface="Arial" panose="020B0604020202020204" pitchFamily="34" charset="0"/>
                  <a:buChar char="•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20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5064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2pPr>
                <a:lvl3pPr marL="8112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3pPr>
                <a:lvl4pPr marL="11160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4pPr>
                <a:lvl5pPr marL="1420813" indent="-201613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5pPr>
                <a:lvl6pPr marL="18780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6pPr>
                <a:lvl7pPr marL="23352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7pPr>
                <a:lvl8pPr marL="27924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8pPr>
                <a:lvl9pPr marL="3249613" indent="-201613" defTabSz="457200" eaLnBrk="0" fontAlgn="base" hangingPunct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>
                    <a:schemeClr val="accent1"/>
                  </a:buClr>
                  <a:buFont typeface="Wingdings 2" panose="05020102010507070707" pitchFamily="18" charset="2"/>
                  <a:buChar char=""/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 sz="1600">
                    <a:solidFill>
                      <a:srgbClr val="262626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100000"/>
                  <a:buFontTx/>
                  <a:buNone/>
                </a:pP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  <a:hlinkClick r:id="rId9"/>
                  </a:rPr>
                  <a:t>http://www.cgal.org</a:t>
                </a:r>
                <a:r>
                  <a:rPr lang="en-US" altLang="en-US" sz="22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9703" name="Text Box 9">
              <a:extLst>
                <a:ext uri="{FF2B5EF4-FFF2-40B4-BE49-F238E27FC236}">
                  <a16:creationId xmlns:a16="http://schemas.microsoft.com/office/drawing/2014/main" id="{4CD02535-A7AF-477C-B4AD-CAFFC80B5B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8013" y="6284913"/>
              <a:ext cx="2609850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5000" rIns="90000" bIns="45000"/>
            <a:lstStyle>
              <a:lvl1pPr>
                <a:lnSpc>
                  <a:spcPct val="95000"/>
                </a:lnSpc>
                <a:spcBef>
                  <a:spcPts val="1550"/>
                </a:spcBef>
                <a:spcAft>
                  <a:spcPts val="225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chemeClr val="tx1"/>
                  </a:solidFill>
                  <a:latin typeface="Century Schoolbook" panose="02040604050505020304" pitchFamily="18" charset="0"/>
                </a:defRPr>
              </a:lvl1pPr>
              <a:lvl2pPr marL="5064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2pPr>
              <a:lvl3pPr marL="8112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3pPr>
              <a:lvl4pPr marL="11160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4pPr>
              <a:lvl5pPr marL="14208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5pPr>
              <a:lvl6pPr marL="18780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6pPr>
              <a:lvl7pPr marL="23352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7pPr>
              <a:lvl8pPr marL="27924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8pPr>
              <a:lvl9pPr marL="32496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</a:pPr>
              <a:r>
                <a:rPr lang="en-US" altLang="en-US" sz="4000" b="1">
                  <a:solidFill>
                    <a:srgbClr val="000000"/>
                  </a:solidFill>
                  <a:latin typeface="Arial Black" panose="020B0A04020102020204" pitchFamily="34" charset="0"/>
                </a:rPr>
                <a:t>Cork</a:t>
              </a:r>
            </a:p>
          </p:txBody>
        </p:sp>
        <p:sp>
          <p:nvSpPr>
            <p:cNvPr id="29704" name="Text Box 12">
              <a:extLst>
                <a:ext uri="{FF2B5EF4-FFF2-40B4-BE49-F238E27FC236}">
                  <a16:creationId xmlns:a16="http://schemas.microsoft.com/office/drawing/2014/main" id="{ABDFCF8F-A47F-4284-91A5-A2A62F79FA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2052" y="6823869"/>
              <a:ext cx="399097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/>
            <a:lstStyle>
              <a:lvl1pPr>
                <a:lnSpc>
                  <a:spcPct val="95000"/>
                </a:lnSpc>
                <a:spcBef>
                  <a:spcPts val="1550"/>
                </a:spcBef>
                <a:spcAft>
                  <a:spcPts val="225"/>
                </a:spcAft>
                <a:buClr>
                  <a:schemeClr val="accent1"/>
                </a:buClr>
                <a:buSzPct val="80000"/>
                <a:buFont typeface="Arial" panose="020B0604020202020204" pitchFamily="34" charset="0"/>
                <a:buChar char="•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chemeClr val="tx1"/>
                  </a:solidFill>
                  <a:latin typeface="Century Schoolbook" panose="02040604050505020304" pitchFamily="18" charset="0"/>
                </a:defRPr>
              </a:lvl1pPr>
              <a:lvl2pPr marL="5064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2pPr>
              <a:lvl3pPr marL="8112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3pPr>
              <a:lvl4pPr marL="11160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4pPr>
              <a:lvl5pPr marL="1420813" indent="-201613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5pPr>
              <a:lvl6pPr marL="18780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6pPr>
              <a:lvl7pPr marL="23352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7pPr>
              <a:lvl8pPr marL="27924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8pPr>
              <a:lvl9pPr marL="3249613" indent="-201613" defTabSz="457200" eaLnBrk="0" fontAlgn="base" hangingPunct="0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Font typeface="Wingdings 2" panose="05020102010507070707" pitchFamily="18" charset="2"/>
                <a:buChar char="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1600">
                  <a:solidFill>
                    <a:srgbClr val="262626"/>
                  </a:solidFill>
                  <a:latin typeface="Century Schoolbook" panose="02040604050505020304" pitchFamily="18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</a:pPr>
              <a:r>
                <a:rPr lang="en-US" altLang="en-US" sz="2200">
                  <a:solidFill>
                    <a:srgbClr val="000000"/>
                  </a:solidFill>
                  <a:latin typeface="Times New Roman" panose="02020603050405020304" pitchFamily="18" charset="0"/>
                  <a:hlinkClick r:id="rId10"/>
                </a:rPr>
                <a:t>https://github.com/gilbo/cork</a:t>
              </a:r>
              <a:r>
                <a:rPr lang="en-US" altLang="en-US" sz="220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269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9CD38-AF66-4247-9178-01682E5AF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Iso2Mesh Workflow Overview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0B886-594A-4276-B153-A18F28292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31748" name="Graphic 4">
            <a:extLst>
              <a:ext uri="{FF2B5EF4-FFF2-40B4-BE49-F238E27FC236}">
                <a16:creationId xmlns:a16="http://schemas.microsoft.com/office/drawing/2014/main" id="{7594833F-EABB-4F18-869B-492923BCC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77" y="2024117"/>
            <a:ext cx="1088878" cy="111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Graphic 5">
            <a:extLst>
              <a:ext uri="{FF2B5EF4-FFF2-40B4-BE49-F238E27FC236}">
                <a16:creationId xmlns:a16="http://schemas.microsoft.com/office/drawing/2014/main" id="{E52BFF08-195F-4FD0-B8BE-EB200E6E6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764" y="1852703"/>
            <a:ext cx="1954835" cy="161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Graphic 6">
            <a:extLst>
              <a:ext uri="{FF2B5EF4-FFF2-40B4-BE49-F238E27FC236}">
                <a16:creationId xmlns:a16="http://schemas.microsoft.com/office/drawing/2014/main" id="{1F5F096E-1953-4301-9234-68005D6CE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03" y="4756746"/>
            <a:ext cx="1423257" cy="136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Graphic 7">
            <a:extLst>
              <a:ext uri="{FF2B5EF4-FFF2-40B4-BE49-F238E27FC236}">
                <a16:creationId xmlns:a16="http://schemas.microsoft.com/office/drawing/2014/main" id="{BCA6D65D-6F3B-4EEF-AB09-02EE478A2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266" y="4268216"/>
            <a:ext cx="2109164" cy="16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Graphic 8">
            <a:extLst>
              <a:ext uri="{FF2B5EF4-FFF2-40B4-BE49-F238E27FC236}">
                <a16:creationId xmlns:a16="http://schemas.microsoft.com/office/drawing/2014/main" id="{0BD56AB3-0DDE-4C53-A41E-0786D3A80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52" y="2875476"/>
            <a:ext cx="2160607" cy="1311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20657BB-6F40-45CE-A8EE-344DF2A3FCD1}"/>
              </a:ext>
            </a:extLst>
          </p:cNvPr>
          <p:cNvSpPr/>
          <p:nvPr/>
        </p:nvSpPr>
        <p:spPr>
          <a:xfrm>
            <a:off x="737350" y="2324092"/>
            <a:ext cx="1704765" cy="359970"/>
          </a:xfrm>
          <a:prstGeom prst="rect">
            <a:avLst/>
          </a:prstGeom>
        </p:spPr>
        <p:txBody>
          <a:bodyPr wrap="none" lIns="82287" tIns="41143" rIns="82287" bIns="41143">
            <a:sp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latin typeface="+mj-lt"/>
              </a:rPr>
              <a:t>Simple shapes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115632-18CB-487F-A64C-70B1227C056B}"/>
              </a:ext>
            </a:extLst>
          </p:cNvPr>
          <p:cNvSpPr/>
          <p:nvPr/>
        </p:nvSpPr>
        <p:spPr>
          <a:xfrm>
            <a:off x="2543572" y="1557013"/>
            <a:ext cx="4513525" cy="360088"/>
          </a:xfrm>
          <a:prstGeom prst="rect">
            <a:avLst/>
          </a:prstGeom>
        </p:spPr>
        <p:txBody>
          <a:bodyPr wrap="none" lIns="82287" tIns="41143" rIns="82287" bIns="41143">
            <a:sp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latin typeface="+mj-lt"/>
              </a:rPr>
              <a:t>Volumetric images (gray-scale, multi-label)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A33B0F-D858-4773-8DCA-7177278CEE1C}"/>
              </a:ext>
            </a:extLst>
          </p:cNvPr>
          <p:cNvCxnSpPr/>
          <p:nvPr/>
        </p:nvCxnSpPr>
        <p:spPr>
          <a:xfrm flipH="1">
            <a:off x="2749345" y="3246873"/>
            <a:ext cx="1037435" cy="1514159"/>
          </a:xfrm>
          <a:prstGeom prst="straightConnector1">
            <a:avLst/>
          </a:prstGeom>
          <a:ln w="666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A5123C84-5C62-4360-ACE8-B23C44560782}"/>
              </a:ext>
            </a:extLst>
          </p:cNvPr>
          <p:cNvSpPr/>
          <p:nvPr/>
        </p:nvSpPr>
        <p:spPr>
          <a:xfrm>
            <a:off x="1467556" y="6186627"/>
            <a:ext cx="1833372" cy="359970"/>
          </a:xfrm>
          <a:prstGeom prst="rect">
            <a:avLst/>
          </a:prstGeom>
        </p:spPr>
        <p:txBody>
          <a:bodyPr wrap="none" lIns="82287" tIns="41143" rIns="82287" bIns="41143">
            <a:sp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latin typeface="+mj-lt"/>
              </a:rPr>
              <a:t>Surface meshes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BFFA26-C873-413D-A0FC-F81E069CD2DF}"/>
              </a:ext>
            </a:extLst>
          </p:cNvPr>
          <p:cNvSpPr/>
          <p:nvPr/>
        </p:nvSpPr>
        <p:spPr>
          <a:xfrm>
            <a:off x="5318638" y="6063781"/>
            <a:ext cx="2192313" cy="360088"/>
          </a:xfrm>
          <a:prstGeom prst="rect">
            <a:avLst/>
          </a:prstGeom>
        </p:spPr>
        <p:txBody>
          <a:bodyPr wrap="none" lIns="82287" tIns="41143" rIns="82287" bIns="41143">
            <a:sp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latin typeface="+mj-lt"/>
              </a:rPr>
              <a:t>Tetrahedral meshes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779FDBA-3B59-4420-AB8F-6191E1436A20}"/>
              </a:ext>
            </a:extLst>
          </p:cNvPr>
          <p:cNvCxnSpPr>
            <a:cxnSpLocks/>
          </p:cNvCxnSpPr>
          <p:nvPr/>
        </p:nvCxnSpPr>
        <p:spPr>
          <a:xfrm>
            <a:off x="3386667" y="5300987"/>
            <a:ext cx="2006278" cy="0"/>
          </a:xfrm>
          <a:prstGeom prst="straightConnector1">
            <a:avLst/>
          </a:prstGeom>
          <a:ln w="666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A88C40-2A42-4885-B052-146F546B25F7}"/>
              </a:ext>
            </a:extLst>
          </p:cNvPr>
          <p:cNvCxnSpPr>
            <a:cxnSpLocks/>
          </p:cNvCxnSpPr>
          <p:nvPr/>
        </p:nvCxnSpPr>
        <p:spPr>
          <a:xfrm flipH="1">
            <a:off x="3312360" y="5470972"/>
            <a:ext cx="2006278" cy="0"/>
          </a:xfrm>
          <a:prstGeom prst="straightConnector1">
            <a:avLst/>
          </a:prstGeom>
          <a:ln w="666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B903A35-0222-401F-9EEC-E20310EF94D7}"/>
              </a:ext>
            </a:extLst>
          </p:cNvPr>
          <p:cNvCxnSpPr>
            <a:cxnSpLocks/>
          </p:cNvCxnSpPr>
          <p:nvPr/>
        </p:nvCxnSpPr>
        <p:spPr>
          <a:xfrm>
            <a:off x="5187173" y="3391146"/>
            <a:ext cx="948838" cy="947064"/>
          </a:xfrm>
          <a:prstGeom prst="straightConnector1">
            <a:avLst/>
          </a:prstGeom>
          <a:ln w="666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E86C9CC-EE9A-4E42-9630-6906977EAC89}"/>
              </a:ext>
            </a:extLst>
          </p:cNvPr>
          <p:cNvCxnSpPr>
            <a:cxnSpLocks/>
          </p:cNvCxnSpPr>
          <p:nvPr/>
        </p:nvCxnSpPr>
        <p:spPr>
          <a:xfrm flipV="1">
            <a:off x="2993700" y="3334008"/>
            <a:ext cx="1037435" cy="1515588"/>
          </a:xfrm>
          <a:prstGeom prst="straightConnector1">
            <a:avLst/>
          </a:prstGeom>
          <a:ln w="666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4EAAC06-9049-4662-B0F6-0814840FCE6E}"/>
              </a:ext>
            </a:extLst>
          </p:cNvPr>
          <p:cNvCxnSpPr>
            <a:cxnSpLocks/>
          </p:cNvCxnSpPr>
          <p:nvPr/>
        </p:nvCxnSpPr>
        <p:spPr>
          <a:xfrm flipH="1" flipV="1">
            <a:off x="4887089" y="3432571"/>
            <a:ext cx="940264" cy="929922"/>
          </a:xfrm>
          <a:prstGeom prst="straightConnector1">
            <a:avLst/>
          </a:prstGeom>
          <a:ln w="666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3" name="Rectangle 25">
            <a:extLst>
              <a:ext uri="{FF2B5EF4-FFF2-40B4-BE49-F238E27FC236}">
                <a16:creationId xmlns:a16="http://schemas.microsoft.com/office/drawing/2014/main" id="{DAD220EE-76F6-443C-B69F-0814A6BAB91B}"/>
              </a:ext>
            </a:extLst>
          </p:cNvPr>
          <p:cNvSpPr>
            <a:spLocks noChangeArrowheads="1"/>
          </p:cNvSpPr>
          <p:nvPr/>
        </p:nvSpPr>
        <p:spPr bwMode="auto">
          <a:xfrm rot="-3397804">
            <a:off x="2296669" y="3651066"/>
            <a:ext cx="1525528" cy="36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>
                <a:solidFill>
                  <a:srgbClr val="FF0000"/>
                </a:solidFill>
              </a:rPr>
              <a:t>v2s , vol2surf</a:t>
            </a:r>
            <a:endParaRPr lang="en-US" altLang="en-US"/>
          </a:p>
        </p:txBody>
      </p:sp>
      <p:sp>
        <p:nvSpPr>
          <p:cNvPr id="31764" name="Rectangle 26">
            <a:extLst>
              <a:ext uri="{FF2B5EF4-FFF2-40B4-BE49-F238E27FC236}">
                <a16:creationId xmlns:a16="http://schemas.microsoft.com/office/drawing/2014/main" id="{62C968AB-85FF-450C-AEE5-67389CBE0818}"/>
              </a:ext>
            </a:extLst>
          </p:cNvPr>
          <p:cNvSpPr>
            <a:spLocks noChangeArrowheads="1"/>
          </p:cNvSpPr>
          <p:nvPr/>
        </p:nvSpPr>
        <p:spPr bwMode="auto">
          <a:xfrm rot="2700179">
            <a:off x="5121057" y="3642170"/>
            <a:ext cx="1604075" cy="32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600">
                <a:solidFill>
                  <a:srgbClr val="FF0000"/>
                </a:solidFill>
              </a:rPr>
              <a:t>v2m , vol2mesh</a:t>
            </a:r>
            <a:endParaRPr lang="en-US" altLang="en-US" sz="1600"/>
          </a:p>
        </p:txBody>
      </p:sp>
      <p:sp>
        <p:nvSpPr>
          <p:cNvPr id="31765" name="Rectangle 27">
            <a:extLst>
              <a:ext uri="{FF2B5EF4-FFF2-40B4-BE49-F238E27FC236}">
                <a16:creationId xmlns:a16="http://schemas.microsoft.com/office/drawing/2014/main" id="{9B92F80A-8990-41F9-B7AD-85859ECF3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5239" y="4865309"/>
            <a:ext cx="1871776" cy="36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>
                <a:solidFill>
                  <a:srgbClr val="FF0000"/>
                </a:solidFill>
              </a:rPr>
              <a:t>s2m , surf2mesh</a:t>
            </a:r>
            <a:endParaRPr lang="en-US" altLang="en-US"/>
          </a:p>
        </p:txBody>
      </p:sp>
      <p:sp>
        <p:nvSpPr>
          <p:cNvPr id="31766" name="Rectangle 28">
            <a:extLst>
              <a:ext uri="{FF2B5EF4-FFF2-40B4-BE49-F238E27FC236}">
                <a16:creationId xmlns:a16="http://schemas.microsoft.com/office/drawing/2014/main" id="{17AA9EDB-5198-4C72-B45A-8ACCB6449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71" y="5445260"/>
            <a:ext cx="897151" cy="36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>
                <a:solidFill>
                  <a:srgbClr val="00B050"/>
                </a:solidFill>
              </a:rPr>
              <a:t>volface</a:t>
            </a:r>
          </a:p>
        </p:txBody>
      </p:sp>
      <p:sp>
        <p:nvSpPr>
          <p:cNvPr id="31767" name="Rectangle 29">
            <a:extLst>
              <a:ext uri="{FF2B5EF4-FFF2-40B4-BE49-F238E27FC236}">
                <a16:creationId xmlns:a16="http://schemas.microsoft.com/office/drawing/2014/main" id="{FB6F9057-9B1E-4483-BCAC-D1072E5B53C8}"/>
              </a:ext>
            </a:extLst>
          </p:cNvPr>
          <p:cNvSpPr>
            <a:spLocks noChangeArrowheads="1"/>
          </p:cNvSpPr>
          <p:nvPr/>
        </p:nvSpPr>
        <p:spPr bwMode="auto">
          <a:xfrm rot="-3397804">
            <a:off x="2907512" y="4073886"/>
            <a:ext cx="1444160" cy="36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>
                <a:solidFill>
                  <a:srgbClr val="00B050"/>
                </a:solidFill>
              </a:rPr>
              <a:t>s2v, surf2vol</a:t>
            </a:r>
          </a:p>
        </p:txBody>
      </p:sp>
      <p:sp>
        <p:nvSpPr>
          <p:cNvPr id="31768" name="Rectangle 31">
            <a:extLst>
              <a:ext uri="{FF2B5EF4-FFF2-40B4-BE49-F238E27FC236}">
                <a16:creationId xmlns:a16="http://schemas.microsoft.com/office/drawing/2014/main" id="{105C4161-6AD8-4315-B0AC-7D072DD16251}"/>
              </a:ext>
            </a:extLst>
          </p:cNvPr>
          <p:cNvSpPr>
            <a:spLocks noChangeArrowheads="1"/>
          </p:cNvSpPr>
          <p:nvPr/>
        </p:nvSpPr>
        <p:spPr bwMode="auto">
          <a:xfrm rot="2700179">
            <a:off x="4386643" y="3818583"/>
            <a:ext cx="1531042" cy="329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600">
                <a:solidFill>
                  <a:srgbClr val="00B050"/>
                </a:solidFill>
              </a:rPr>
              <a:t>m2v, mesh2vol</a:t>
            </a: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6D2641F4-C6ED-4731-B39C-76D3A567A7C1}"/>
              </a:ext>
            </a:extLst>
          </p:cNvPr>
          <p:cNvCxnSpPr>
            <a:cxnSpLocks/>
            <a:endCxn id="14" idx="1"/>
          </p:cNvCxnSpPr>
          <p:nvPr/>
        </p:nvCxnSpPr>
        <p:spPr>
          <a:xfrm rot="16200000" flipH="1">
            <a:off x="-50992" y="4848064"/>
            <a:ext cx="2469794" cy="567303"/>
          </a:xfrm>
          <a:prstGeom prst="bentConnector2">
            <a:avLst/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16E5B168-4D09-4868-8C02-57B22FF1A544}"/>
              </a:ext>
            </a:extLst>
          </p:cNvPr>
          <p:cNvCxnSpPr>
            <a:cxnSpLocks/>
            <a:endCxn id="15" idx="2"/>
          </p:cNvCxnSpPr>
          <p:nvPr/>
        </p:nvCxnSpPr>
        <p:spPr>
          <a:xfrm>
            <a:off x="713058" y="3749688"/>
            <a:ext cx="5701737" cy="2674181"/>
          </a:xfrm>
          <a:prstGeom prst="bentConnector4">
            <a:avLst>
              <a:gd name="adj1" fmla="val 40388"/>
              <a:gd name="adj2" fmla="val 108548"/>
            </a:avLst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71" name="Rectangle 47">
            <a:extLst>
              <a:ext uri="{FF2B5EF4-FFF2-40B4-BE49-F238E27FC236}">
                <a16:creationId xmlns:a16="http://schemas.microsoft.com/office/drawing/2014/main" id="{BE5D31D4-9264-4E25-9D97-0E1F8E7B6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728" y="4826741"/>
            <a:ext cx="1261033" cy="1160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400">
                <a:solidFill>
                  <a:srgbClr val="FF0000"/>
                </a:solidFill>
              </a:rPr>
              <a:t>Smoothing</a:t>
            </a:r>
          </a:p>
          <a:p>
            <a:r>
              <a:rPr lang="en-US" altLang="en-US" sz="1400">
                <a:solidFill>
                  <a:srgbClr val="FF0000"/>
                </a:solidFill>
              </a:rPr>
              <a:t>Boolean</a:t>
            </a:r>
          </a:p>
          <a:p>
            <a:r>
              <a:rPr lang="en-US" altLang="en-US" sz="1400">
                <a:solidFill>
                  <a:srgbClr val="FF0000"/>
                </a:solidFill>
              </a:rPr>
              <a:t>Repairing</a:t>
            </a:r>
          </a:p>
          <a:p>
            <a:r>
              <a:rPr lang="en-US" altLang="en-US" sz="1400">
                <a:solidFill>
                  <a:srgbClr val="FF0000"/>
                </a:solidFill>
              </a:rPr>
              <a:t>Down-sample</a:t>
            </a:r>
          </a:p>
          <a:p>
            <a:endParaRPr lang="en-US" altLang="en-US" sz="1400">
              <a:solidFill>
                <a:srgbClr val="FF0000"/>
              </a:solidFill>
            </a:endParaRPr>
          </a:p>
        </p:txBody>
      </p:sp>
      <p:sp>
        <p:nvSpPr>
          <p:cNvPr id="49" name="Arc 48">
            <a:extLst>
              <a:ext uri="{FF2B5EF4-FFF2-40B4-BE49-F238E27FC236}">
                <a16:creationId xmlns:a16="http://schemas.microsoft.com/office/drawing/2014/main" id="{7A240003-DC3E-40D9-922D-56AAE4DAC5E3}"/>
              </a:ext>
            </a:extLst>
          </p:cNvPr>
          <p:cNvSpPr/>
          <p:nvPr/>
        </p:nvSpPr>
        <p:spPr>
          <a:xfrm rot="18830507">
            <a:off x="1011961" y="4653645"/>
            <a:ext cx="1361315" cy="1393248"/>
          </a:xfrm>
          <a:prstGeom prst="arc">
            <a:avLst>
              <a:gd name="adj1" fmla="val 6961543"/>
              <a:gd name="adj2" fmla="val 21331225"/>
            </a:avLst>
          </a:prstGeom>
          <a:ln w="38100">
            <a:solidFill>
              <a:srgbClr val="C0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2287" tIns="41143" rIns="82287" bIns="41143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D4DDD325-63F8-4252-98E0-7AE5D40B9512}"/>
              </a:ext>
            </a:extLst>
          </p:cNvPr>
          <p:cNvSpPr/>
          <p:nvPr/>
        </p:nvSpPr>
        <p:spPr>
          <a:xfrm rot="5400000">
            <a:off x="6537801" y="3876566"/>
            <a:ext cx="1361315" cy="1393249"/>
          </a:xfrm>
          <a:prstGeom prst="arc">
            <a:avLst>
              <a:gd name="adj1" fmla="val 6961543"/>
              <a:gd name="adj2" fmla="val 21331225"/>
            </a:avLst>
          </a:prstGeom>
          <a:ln w="38100">
            <a:solidFill>
              <a:srgbClr val="C0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2287" tIns="41143" rIns="82287" bIns="41143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774" name="Rectangle 50">
            <a:extLst>
              <a:ext uri="{FF2B5EF4-FFF2-40B4-BE49-F238E27FC236}">
                <a16:creationId xmlns:a16="http://schemas.microsoft.com/office/drawing/2014/main" id="{2A5AE484-540E-4834-A314-2472FE645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796" y="3936815"/>
            <a:ext cx="823412" cy="51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87" tIns="41143" rIns="82287" bIns="41143">
            <a:spAutoFit/>
          </a:bodyPr>
          <a:lstStyle/>
          <a:p>
            <a:r>
              <a:rPr lang="en-US" altLang="en-US" sz="1400">
                <a:solidFill>
                  <a:srgbClr val="FF0000"/>
                </a:solidFill>
              </a:rPr>
              <a:t>Refining</a:t>
            </a:r>
          </a:p>
          <a:p>
            <a:r>
              <a:rPr lang="en-US" altLang="en-US" sz="1400">
                <a:solidFill>
                  <a:srgbClr val="FF0000"/>
                </a:solidFill>
              </a:rPr>
              <a:t>Plotting</a:t>
            </a:r>
          </a:p>
        </p:txBody>
      </p:sp>
    </p:spTree>
    <p:extLst>
      <p:ext uri="{BB962C8B-B14F-4D97-AF65-F5344CB8AC3E}">
        <p14:creationId xmlns:p14="http://schemas.microsoft.com/office/powerpoint/2010/main" val="29072385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i2m (img2mesh) GUI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2.B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2192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94B8-A4B6-42D3-99D4-81CADDFD7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Img2Mesh (i2m)</a:t>
            </a:r>
          </a:p>
        </p:txBody>
      </p:sp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01F0B8CD-C660-46AB-995E-FC0BE96528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90" y="3771829"/>
            <a:ext cx="1684694" cy="1713834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C5B08BB-3067-4508-85AF-5FF4C5809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980" y="1828419"/>
            <a:ext cx="6447527" cy="4351066"/>
          </a:xfrm>
        </p:spPr>
        <p:txBody>
          <a:bodyPr/>
          <a:lstStyle/>
          <a:p>
            <a:r>
              <a:rPr lang="en-US" dirty="0"/>
              <a:t>An intuitive step-by-step meshing software</a:t>
            </a:r>
          </a:p>
          <a:p>
            <a:r>
              <a:rPr lang="en-US" dirty="0"/>
              <a:t>Graph-based data organization</a:t>
            </a:r>
          </a:p>
          <a:p>
            <a:r>
              <a:rPr lang="en-US" dirty="0"/>
              <a:t>To start: type </a:t>
            </a:r>
            <a:r>
              <a:rPr lang="en-US" dirty="0">
                <a:solidFill>
                  <a:srgbClr val="00B050"/>
                </a:solidFill>
              </a:rPr>
              <a:t>i2m</a:t>
            </a:r>
            <a:r>
              <a:rPr lang="en-US" dirty="0"/>
              <a:t> and press enter in MATLAB</a:t>
            </a:r>
          </a:p>
        </p:txBody>
      </p:sp>
      <p:pic>
        <p:nvPicPr>
          <p:cNvPr id="13" name="Content Placeholder 10" descr="A screenshot of a map&#10;&#10;Description automatically generated">
            <a:extLst>
              <a:ext uri="{FF2B5EF4-FFF2-40B4-BE49-F238E27FC236}">
                <a16:creationId xmlns:a16="http://schemas.microsoft.com/office/drawing/2014/main" id="{D04CEE04-F464-4771-92F9-3A4ED5DC7E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518" y="3154737"/>
            <a:ext cx="4691283" cy="350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426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4B48-E030-4643-9DE2-3DFA5A222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Demo 1: </a:t>
            </a:r>
            <a:r>
              <a:rPr lang="en-US" b="1" dirty="0"/>
              <a:t>img2mesh</a:t>
            </a:r>
            <a:r>
              <a:rPr lang="en-US" dirty="0"/>
              <a:t> (i2m) GUI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EA134-E0C2-4729-BF33-AB0E35D35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 1:</a:t>
            </a:r>
          </a:p>
          <a:p>
            <a:pPr lvl="1"/>
            <a:r>
              <a:rPr lang="en-US" dirty="0"/>
              <a:t>Create a cube </a:t>
            </a:r>
            <a:r>
              <a:rPr lang="en-US" dirty="0">
                <a:solidFill>
                  <a:srgbClr val="00B050"/>
                </a:solidFill>
              </a:rPr>
              <a:t>(two corners from [0,0,0] to [60, 60, 60]) </a:t>
            </a:r>
            <a:r>
              <a:rPr lang="en-US" dirty="0"/>
              <a:t>and a sphere </a:t>
            </a:r>
            <a:r>
              <a:rPr lang="en-US" dirty="0">
                <a:solidFill>
                  <a:srgbClr val="00B050"/>
                </a:solidFill>
              </a:rPr>
              <a:t>(O:[30 30 30], R:20) </a:t>
            </a:r>
            <a:r>
              <a:rPr lang="en-US" dirty="0"/>
              <a:t>surface</a:t>
            </a:r>
          </a:p>
          <a:p>
            <a:pPr lvl="1"/>
            <a:r>
              <a:rPr lang="en-US" dirty="0"/>
              <a:t>Merge the two surfaces</a:t>
            </a:r>
          </a:p>
          <a:p>
            <a:pPr lvl="1"/>
            <a:r>
              <a:rPr lang="en-US" dirty="0"/>
              <a:t>Create volumetric mesh</a:t>
            </a:r>
          </a:p>
          <a:p>
            <a:r>
              <a:rPr lang="en-US" dirty="0"/>
              <a:t>Task 2:</a:t>
            </a:r>
          </a:p>
          <a:p>
            <a:pPr lvl="1"/>
            <a:r>
              <a:rPr lang="en-US" dirty="0"/>
              <a:t>Create a lattice </a:t>
            </a:r>
            <a:r>
              <a:rPr lang="en-US" dirty="0">
                <a:solidFill>
                  <a:srgbClr val="00B050"/>
                </a:solidFill>
              </a:rPr>
              <a:t>(x: [0,100],y:[0,100],z:[0,20,100])</a:t>
            </a:r>
          </a:p>
          <a:p>
            <a:pPr lvl="1"/>
            <a:r>
              <a:rPr lang="en-US" dirty="0"/>
              <a:t>Mesh the lattice (surface to mesh)</a:t>
            </a:r>
          </a:p>
          <a:p>
            <a:pPr lvl="1"/>
            <a:r>
              <a:rPr lang="en-US" dirty="0"/>
              <a:t>Create a cylinder </a:t>
            </a:r>
            <a:r>
              <a:rPr lang="en-US" dirty="0">
                <a:solidFill>
                  <a:srgbClr val="00B050"/>
                </a:solidFill>
              </a:rPr>
              <a:t>(axis from[-1,50,50] </a:t>
            </a:r>
            <a:br>
              <a:rPr lang="en-US" dirty="0">
                <a:solidFill>
                  <a:srgbClr val="00B050"/>
                </a:solidFill>
              </a:rPr>
            </a:br>
            <a:r>
              <a:rPr lang="en-US" dirty="0">
                <a:solidFill>
                  <a:srgbClr val="00B050"/>
                </a:solidFill>
              </a:rPr>
              <a:t>to [101,50,50], R:10)</a:t>
            </a:r>
          </a:p>
          <a:p>
            <a:pPr lvl="1"/>
            <a:r>
              <a:rPr lang="en-US" dirty="0"/>
              <a:t>Surface Boolean (‘first’) the two surfaces</a:t>
            </a:r>
          </a:p>
          <a:p>
            <a:pPr lvl="1"/>
            <a:r>
              <a:rPr lang="en-US" dirty="0"/>
              <a:t>Create volumetric mesh</a:t>
            </a:r>
          </a:p>
        </p:txBody>
      </p:sp>
      <p:pic>
        <p:nvPicPr>
          <p:cNvPr id="5" name="Picture 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D9224BF8-8601-4AA4-902C-59FC5E779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790" y="4090936"/>
            <a:ext cx="3703899" cy="276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197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3941C-1C78-425D-B57E-0DCF84558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Demo 2 – </a:t>
            </a:r>
            <a:r>
              <a:rPr lang="en-US" sz="3200" dirty="0" err="1">
                <a:solidFill>
                  <a:srgbClr val="FF0000"/>
                </a:solidFill>
              </a:rPr>
              <a:t>cgalmesh</a:t>
            </a:r>
            <a:r>
              <a:rPr lang="en-US" sz="3200" dirty="0"/>
              <a:t>: direct conversion from a segmented volume to a mesh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FD680-6AB7-43DC-B291-045A43AF4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Exercise Goals:</a:t>
            </a:r>
          </a:p>
          <a:p>
            <a:r>
              <a:rPr lang="en-US" dirty="0"/>
              <a:t>Try the fully automated meshing pipeline v2m(‘</a:t>
            </a:r>
            <a:r>
              <a:rPr lang="en-US" dirty="0" err="1"/>
              <a:t>cgalmesh</a:t>
            </a:r>
            <a:r>
              <a:rPr lang="en-US" dirty="0"/>
              <a:t>’)</a:t>
            </a:r>
          </a:p>
          <a:p>
            <a:r>
              <a:rPr lang="en-US" dirty="0"/>
              <a:t>Understand how to control mesh density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Action Item:</a:t>
            </a:r>
          </a:p>
          <a:p>
            <a:r>
              <a:rPr lang="en-US" dirty="0"/>
              <a:t>Please load in MATLAB the below script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Presentations/5_Iso2Mesh_Demo/Demo2_v2m_cgalmesh.m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4231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79CED-31B4-478C-A3D1-E247D5969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Demo 3: A brain mesh from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FB097-2B5B-4991-99E0-478A702C4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Open iso2mesh/sample/</a:t>
            </a:r>
            <a:r>
              <a:rPr lang="en-US" dirty="0" err="1"/>
              <a:t>brain_seg.tif</a:t>
            </a:r>
            <a:r>
              <a:rPr lang="en-US" dirty="0"/>
              <a:t> using</a:t>
            </a:r>
          </a:p>
          <a:p>
            <a:pPr marL="548640" lvl="2" indent="0">
              <a:buNone/>
              <a:defRPr/>
            </a:pP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cd([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fileparts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(which('s2m')) 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filesep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 'sample’])</a:t>
            </a: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endParaRPr lang="en-US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pPr marL="548640" lvl="2" indent="0">
              <a:buNone/>
              <a:defRPr/>
            </a:pP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fprintf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(1,'loading segmented brain image...\n');</a:t>
            </a: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b="1" dirty="0">
                <a:solidFill>
                  <a:srgbClr val="00B050"/>
                </a:solidFill>
                <a:latin typeface="Consolas" panose="020B0609020204030204" pitchFamily="49" charset="0"/>
              </a:rPr>
              <a:t>for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=1:256</a:t>
            </a: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  brain(:,:,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)=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imread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('brain_seg.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tif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',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);</a:t>
            </a: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b="1" dirty="0">
                <a:solidFill>
                  <a:srgbClr val="00B050"/>
                </a:solidFill>
                <a:latin typeface="Consolas" panose="020B0609020204030204" pitchFamily="49" charset="0"/>
              </a:rPr>
              <a:t>end</a:t>
            </a:r>
            <a:b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brain=uint8(brain);</a:t>
            </a:r>
          </a:p>
          <a:p>
            <a:pPr eaLnBrk="1" hangingPunct="1">
              <a:defRPr/>
            </a:pPr>
            <a:r>
              <a:rPr lang="en-US" dirty="0"/>
              <a:t>Mesh the volume using</a:t>
            </a:r>
          </a:p>
          <a:p>
            <a:pPr marL="274320" lvl="1" indent="0">
              <a:buNone/>
              <a:defRPr/>
            </a:pP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  </a:t>
            </a:r>
            <a:b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   [</a:t>
            </a:r>
            <a:r>
              <a:rPr lang="en-US" sz="1400" dirty="0" err="1">
                <a:solidFill>
                  <a:srgbClr val="00B050"/>
                </a:solidFill>
                <a:latin typeface="Consolas" panose="020B0609020204030204" pitchFamily="49" charset="0"/>
              </a:rPr>
              <a:t>node,elem,face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]=v2m(brain,[],20,100,'cgalmesh');</a:t>
            </a:r>
          </a:p>
          <a:p>
            <a:pPr eaLnBrk="1" hangingPunct="1">
              <a:defRPr/>
            </a:pPr>
            <a:r>
              <a:rPr lang="en-US" dirty="0"/>
              <a:t>Visualize a particular label, or cross-section using </a:t>
            </a:r>
            <a:r>
              <a:rPr lang="en-US" dirty="0" err="1"/>
              <a:t>plotmesh</a:t>
            </a:r>
            <a:endParaRPr lang="en-US" dirty="0"/>
          </a:p>
          <a:p>
            <a:pPr marL="274320" lvl="1" indent="0">
              <a:buNone/>
              <a:defRPr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182" t="9356" r="4563" b="6582"/>
          <a:stretch/>
        </p:blipFill>
        <p:spPr>
          <a:xfrm>
            <a:off x="6172200" y="5293453"/>
            <a:ext cx="2158253" cy="15645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5200" y="5486400"/>
            <a:ext cx="25394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Irregular bumps affecting smoothness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0" y="5814116"/>
            <a:ext cx="1704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Gyrications</a:t>
            </a:r>
            <a:r>
              <a:rPr lang="en-US" sz="1100" dirty="0"/>
              <a:t> are lacking</a:t>
            </a:r>
          </a:p>
        </p:txBody>
      </p:sp>
    </p:spTree>
    <p:extLst>
      <p:ext uri="{BB962C8B-B14F-4D97-AF65-F5344CB8AC3E}">
        <p14:creationId xmlns:p14="http://schemas.microsoft.com/office/powerpoint/2010/main" val="7255187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Brain2Mesh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2.C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2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7063740" cy="762000"/>
          </a:xfrm>
        </p:spPr>
        <p:txBody>
          <a:bodyPr/>
          <a:lstStyle/>
          <a:p>
            <a:r>
              <a:rPr lang="en-US" dirty="0"/>
              <a:t>Session 1.A</a:t>
            </a:r>
          </a:p>
        </p:txBody>
      </p:sp>
      <p:pic>
        <p:nvPicPr>
          <p:cNvPr id="10" name="Picture 2" descr="Image result for northeastern university logo">
            <a:extLst>
              <a:ext uri="{FF2B5EF4-FFF2-40B4-BE49-F238E27FC236}">
                <a16:creationId xmlns:a16="http://schemas.microsoft.com/office/drawing/2014/main" id="{C149D329-90E8-47D4-832C-F6B319953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1201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2961" y="504225"/>
            <a:ext cx="5090836" cy="859738"/>
          </a:xfrm>
        </p:spPr>
        <p:txBody>
          <a:bodyPr>
            <a:normAutofit/>
          </a:bodyPr>
          <a:lstStyle/>
          <a:p>
            <a:r>
              <a:rPr lang="en-US" sz="2800" b="1" dirty="0"/>
              <a:t>Demo 1: </a:t>
            </a:r>
            <a:r>
              <a:rPr lang="en-US" sz="2800" b="1" dirty="0" err="1"/>
              <a:t>CGALMesh</a:t>
            </a:r>
            <a:r>
              <a:rPr lang="en-US" sz="2800" b="1" dirty="0"/>
              <a:t> from SPM Tissue probability maps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0" y="6342167"/>
            <a:ext cx="762000" cy="365125"/>
          </a:xfrm>
        </p:spPr>
        <p:txBody>
          <a:bodyPr>
            <a:normAutofit fontScale="70000" lnSpcReduction="20000"/>
          </a:bodyPr>
          <a:lstStyle/>
          <a:p>
            <a:fld id="{FD01FBAF-9941-304C-ABC8-C884F29958BC}" type="slidenum">
              <a:rPr lang="en-US" smtClean="0"/>
              <a:t>40</a:t>
            </a:fld>
            <a:endParaRPr lang="en-US" dirty="0"/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1275599" y="3281709"/>
            <a:ext cx="65" cy="27699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6182" t="9356" r="4563" b="6582"/>
          <a:stretch/>
        </p:blipFill>
        <p:spPr>
          <a:xfrm>
            <a:off x="6047997" y="556518"/>
            <a:ext cx="2158253" cy="15645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8275" y1="11277" x2="68275" y2="11277"/>
                        <a14:foregroundMark x1="79532" y1="19787" x2="79532" y2="19787"/>
                        <a14:foregroundMark x1="90497" y1="80000" x2="90497" y2="80000"/>
                        <a14:foregroundMark x1="48246" y1="93404" x2="48246" y2="93404"/>
                        <a14:foregroundMark x1="89912" y1="94894" x2="89912" y2="94894"/>
                        <a14:foregroundMark x1="34942" y1="93617" x2="34942" y2="93617"/>
                        <a14:foregroundMark x1="10234" y1="94043" x2="10234" y2="940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66" y="4139038"/>
            <a:ext cx="2875340" cy="197574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31831" y="1866833"/>
            <a:ext cx="5037992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100" dirty="0">
                <a:latin typeface="Courier New" panose="02070309020205020404" pitchFamily="49" charset="0"/>
              </a:rPr>
              <a:t>filename = 'ANTS17-0Years_head.nii';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 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for </a:t>
            </a:r>
            <a:r>
              <a:rPr lang="en-US" sz="1100" dirty="0" err="1">
                <a:latin typeface="Courier New" panose="02070309020205020404" pitchFamily="49" charset="0"/>
              </a:rPr>
              <a:t>i</a:t>
            </a:r>
            <a:r>
              <a:rPr lang="en-US" sz="1100" dirty="0">
                <a:latin typeface="Courier New" panose="02070309020205020404" pitchFamily="49" charset="0"/>
              </a:rPr>
              <a:t> = 1:6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    A= </a:t>
            </a:r>
            <a:r>
              <a:rPr lang="en-US" sz="1100" dirty="0" err="1">
                <a:latin typeface="Courier New" panose="02070309020205020404" pitchFamily="49" charset="0"/>
              </a:rPr>
              <a:t>load_nii</a:t>
            </a:r>
            <a:r>
              <a:rPr lang="en-US" sz="1100" dirty="0">
                <a:latin typeface="Courier New" panose="02070309020205020404" pitchFamily="49" charset="0"/>
              </a:rPr>
              <a:t>(</a:t>
            </a:r>
            <a:r>
              <a:rPr lang="en-US" sz="1100" dirty="0" err="1">
                <a:latin typeface="Courier New" panose="02070309020205020404" pitchFamily="49" charset="0"/>
              </a:rPr>
              <a:t>sprintf</a:t>
            </a:r>
            <a:r>
              <a:rPr lang="en-US" sz="1100" dirty="0">
                <a:latin typeface="Courier New" panose="02070309020205020404" pitchFamily="49" charset="0"/>
              </a:rPr>
              <a:t>('datasets/1/</a:t>
            </a:r>
            <a:r>
              <a:rPr lang="en-US" sz="1100" dirty="0" err="1">
                <a:latin typeface="Courier New" panose="02070309020205020404" pitchFamily="49" charset="0"/>
              </a:rPr>
              <a:t>c%i%s</a:t>
            </a:r>
            <a:r>
              <a:rPr lang="en-US" sz="1100" dirty="0">
                <a:latin typeface="Courier New" panose="02070309020205020404" pitchFamily="49" charset="0"/>
              </a:rPr>
              <a:t>',</a:t>
            </a:r>
            <a:r>
              <a:rPr lang="en-US" sz="1100" dirty="0" err="1">
                <a:latin typeface="Courier New" panose="02070309020205020404" pitchFamily="49" charset="0"/>
              </a:rPr>
              <a:t>i,filename</a:t>
            </a:r>
            <a:r>
              <a:rPr lang="en-US" sz="1100" dirty="0">
                <a:latin typeface="Courier New" panose="02070309020205020404" pitchFamily="49" charset="0"/>
              </a:rPr>
              <a:t>));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    </a:t>
            </a:r>
            <a:r>
              <a:rPr lang="en-US" sz="1100" dirty="0" err="1">
                <a:latin typeface="Courier New" panose="02070309020205020404" pitchFamily="49" charset="0"/>
              </a:rPr>
              <a:t>seg</a:t>
            </a:r>
            <a:r>
              <a:rPr lang="en-US" sz="1100" dirty="0">
                <a:latin typeface="Courier New" panose="02070309020205020404" pitchFamily="49" charset="0"/>
              </a:rPr>
              <a:t>(:,:,:,</a:t>
            </a:r>
            <a:r>
              <a:rPr lang="en-US" sz="1100" dirty="0" err="1">
                <a:latin typeface="Courier New" panose="02070309020205020404" pitchFamily="49" charset="0"/>
              </a:rPr>
              <a:t>i</a:t>
            </a:r>
            <a:r>
              <a:rPr lang="en-US" sz="1100" dirty="0">
                <a:latin typeface="Courier New" panose="02070309020205020404" pitchFamily="49" charset="0"/>
              </a:rPr>
              <a:t>) = </a:t>
            </a:r>
            <a:r>
              <a:rPr lang="en-US" sz="1100" dirty="0" err="1">
                <a:latin typeface="Courier New" panose="02070309020205020404" pitchFamily="49" charset="0"/>
              </a:rPr>
              <a:t>A.img</a:t>
            </a:r>
            <a:r>
              <a:rPr lang="en-US" sz="1100" dirty="0">
                <a:latin typeface="Courier New" panose="02070309020205020404" pitchFamily="49" charset="0"/>
              </a:rPr>
              <a:t>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end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[~,I] = max(</a:t>
            </a:r>
            <a:r>
              <a:rPr lang="en-US" sz="1100" dirty="0" err="1">
                <a:latin typeface="Courier New" panose="02070309020205020404" pitchFamily="49" charset="0"/>
              </a:rPr>
              <a:t>seg</a:t>
            </a:r>
            <a:r>
              <a:rPr lang="en-US" sz="1100" dirty="0">
                <a:latin typeface="Courier New" panose="02070309020205020404" pitchFamily="49" charset="0"/>
              </a:rPr>
              <a:t>,[],4);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I(:,:,1:70,:) =0;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I(I==6)=0;</a:t>
            </a:r>
          </a:p>
          <a:p>
            <a:r>
              <a:rPr lang="en-US" sz="1100" dirty="0">
                <a:latin typeface="Courier New" panose="02070309020205020404" pitchFamily="49" charset="0"/>
              </a:rPr>
              <a:t> </a:t>
            </a:r>
          </a:p>
          <a:p>
            <a:r>
              <a:rPr lang="en-US" sz="1100" dirty="0" err="1">
                <a:latin typeface="Courier New" panose="02070309020205020404" pitchFamily="49" charset="0"/>
              </a:rPr>
              <a:t>opt.radbound</a:t>
            </a:r>
            <a:r>
              <a:rPr lang="en-US" sz="1100" dirty="0">
                <a:latin typeface="Courier New" panose="02070309020205020404" pitchFamily="49" charset="0"/>
              </a:rPr>
              <a:t> = 2; </a:t>
            </a:r>
            <a:r>
              <a:rPr lang="en-US" sz="1100" dirty="0" err="1">
                <a:latin typeface="Courier New" panose="02070309020205020404" pitchFamily="49" charset="0"/>
              </a:rPr>
              <a:t>opt.distbound</a:t>
            </a:r>
            <a:r>
              <a:rPr lang="en-US" sz="1100" dirty="0">
                <a:latin typeface="Courier New" panose="02070309020205020404" pitchFamily="49" charset="0"/>
              </a:rPr>
              <a:t> = 2;</a:t>
            </a:r>
          </a:p>
          <a:p>
            <a:r>
              <a:rPr lang="pt-BR" sz="1100" dirty="0">
                <a:latin typeface="Courier New" panose="02070309020205020404" pitchFamily="49" charset="0"/>
              </a:rPr>
              <a:t>[node,elem,face] = v2m(uint8(I),[],opt,50,'cgalmesh');</a:t>
            </a:r>
          </a:p>
        </p:txBody>
      </p:sp>
      <p:sp>
        <p:nvSpPr>
          <p:cNvPr id="14" name="Right Brace 13"/>
          <p:cNvSpPr/>
          <p:nvPr/>
        </p:nvSpPr>
        <p:spPr>
          <a:xfrm>
            <a:off x="5286449" y="2254228"/>
            <a:ext cx="209725" cy="51211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538481" y="2331848"/>
            <a:ext cx="2448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Reading in data and storing into 4D array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99903" y="2838630"/>
            <a:ext cx="2589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Find indices with max probability</a:t>
            </a:r>
          </a:p>
        </p:txBody>
      </p:sp>
      <p:cxnSp>
        <p:nvCxnSpPr>
          <p:cNvPr id="17" name="Straight Arrow Connector 16"/>
          <p:cNvCxnSpPr>
            <a:stCxn id="16" idx="1"/>
          </p:cNvCxnSpPr>
          <p:nvPr/>
        </p:nvCxnSpPr>
        <p:spPr>
          <a:xfrm flipH="1">
            <a:off x="2273417" y="2977130"/>
            <a:ext cx="3026486" cy="311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ight Brace 17"/>
          <p:cNvSpPr/>
          <p:nvPr/>
        </p:nvSpPr>
        <p:spPr>
          <a:xfrm>
            <a:off x="1991035" y="2818770"/>
            <a:ext cx="151002" cy="335559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2138761" y="3245898"/>
            <a:ext cx="3184478" cy="2309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13311" y="3091720"/>
            <a:ext cx="3141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Removing background and non-brain related areas</a:t>
            </a:r>
          </a:p>
        </p:txBody>
      </p:sp>
      <p:cxnSp>
        <p:nvCxnSpPr>
          <p:cNvPr id="25" name="Straight Arrow Connector 24"/>
          <p:cNvCxnSpPr>
            <a:cxnSpLocks/>
          </p:cNvCxnSpPr>
          <p:nvPr/>
        </p:nvCxnSpPr>
        <p:spPr>
          <a:xfrm>
            <a:off x="5286449" y="612290"/>
            <a:ext cx="1025291" cy="12081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900084" y="313540"/>
            <a:ext cx="25394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Irregular bumps affecting smoothness</a:t>
            </a:r>
          </a:p>
        </p:txBody>
      </p:sp>
      <p:cxnSp>
        <p:nvCxnSpPr>
          <p:cNvPr id="28" name="Straight Arrow Connector 27"/>
          <p:cNvCxnSpPr>
            <a:cxnSpLocks/>
          </p:cNvCxnSpPr>
          <p:nvPr/>
        </p:nvCxnSpPr>
        <p:spPr>
          <a:xfrm flipV="1">
            <a:off x="5026083" y="1472028"/>
            <a:ext cx="1392472" cy="26453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21770" y="1578911"/>
            <a:ext cx="1704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Gyrications</a:t>
            </a:r>
            <a:r>
              <a:rPr lang="en-US" sz="1100" dirty="0"/>
              <a:t> are lacking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50617" y="4492560"/>
            <a:ext cx="531398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/>
              <a:t>opt.radbound</a:t>
            </a:r>
            <a:r>
              <a:rPr lang="en-US" sz="1400" dirty="0"/>
              <a:t>: facet size (max radius of Delaunay sphere)</a:t>
            </a:r>
          </a:p>
          <a:p>
            <a:endParaRPr lang="en-US" sz="1400" dirty="0"/>
          </a:p>
          <a:p>
            <a:r>
              <a:rPr lang="en-US" sz="1400" b="1" dirty="0" err="1"/>
              <a:t>opt.distbound</a:t>
            </a:r>
            <a:r>
              <a:rPr lang="en-US" sz="1400" dirty="0"/>
              <a:t>: maximum deviation from specified </a:t>
            </a:r>
            <a:r>
              <a:rPr lang="en-US" sz="1400" dirty="0" err="1"/>
              <a:t>isosurfaces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 err="1"/>
              <a:t>maxvol</a:t>
            </a:r>
            <a:r>
              <a:rPr lang="en-US" sz="1400" dirty="0"/>
              <a:t>: value or array containing the maximum allowed element size for the whole mesh or label, respectively</a:t>
            </a:r>
          </a:p>
        </p:txBody>
      </p:sp>
    </p:spTree>
    <p:extLst>
      <p:ext uri="{BB962C8B-B14F-4D97-AF65-F5344CB8AC3E}">
        <p14:creationId xmlns:p14="http://schemas.microsoft.com/office/powerpoint/2010/main" val="34165375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6DF1D-F16D-42FD-92B1-AFD81A08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887" y="91937"/>
            <a:ext cx="7869857" cy="1325562"/>
          </a:xfrm>
        </p:spPr>
        <p:txBody>
          <a:bodyPr>
            <a:normAutofit/>
          </a:bodyPr>
          <a:lstStyle/>
          <a:p>
            <a:r>
              <a:rPr lang="en-US" sz="3200" b="1" dirty="0"/>
              <a:t>Demo 2 (</a:t>
            </a:r>
            <a:r>
              <a:rPr lang="en-US" sz="3200" b="1" dirty="0" err="1"/>
              <a:t>a,b</a:t>
            </a:r>
            <a:r>
              <a:rPr lang="en-US" sz="3200" b="1" dirty="0"/>
              <a:t>): Surface-based meshing using volumetric data: Brain2mesh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8610C496-2483-4313-86BD-20B980DE5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200" y="1828801"/>
            <a:ext cx="7315200" cy="435133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Exercise Goals:</a:t>
            </a:r>
            <a:endParaRPr lang="en-US" dirty="0"/>
          </a:p>
          <a:p>
            <a:r>
              <a:rPr lang="en-US" dirty="0"/>
              <a:t>Generate volumetric mesh from SPM Tissue probability maps using “Brain2mesh”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Action Item:</a:t>
            </a:r>
          </a:p>
          <a:p>
            <a:r>
              <a:rPr lang="en-US" dirty="0"/>
              <a:t>Please load in MATLAB the below script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           Presentations/6_Brain2Mesh_Demo/example_2a_SPM.m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8316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0" y="6342167"/>
            <a:ext cx="762000" cy="365125"/>
          </a:xfrm>
        </p:spPr>
        <p:txBody>
          <a:bodyPr>
            <a:normAutofit fontScale="70000" lnSpcReduction="20000"/>
          </a:bodyPr>
          <a:lstStyle/>
          <a:p>
            <a:fld id="{FD01FBAF-9941-304C-ABC8-C884F29958BC}" type="slidenum">
              <a:rPr lang="en-US" smtClean="0"/>
              <a:t>42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1290" y="801184"/>
            <a:ext cx="79297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Demo 2a: Surface-based meshing using volumetric data, SPM Dataset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7922" y="1827430"/>
            <a:ext cx="505633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/>
              <a:t>data = </a:t>
            </a:r>
            <a:r>
              <a:rPr lang="en-US" sz="1200" dirty="0" err="1"/>
              <a:t>loadnifti</a:t>
            </a:r>
            <a:r>
              <a:rPr lang="en-US" sz="1200" dirty="0"/>
              <a:t>('datasets/1/c2ANTS17-0Years_head.nii.gz');</a:t>
            </a:r>
          </a:p>
          <a:p>
            <a:r>
              <a:rPr lang="en-US" sz="1200" dirty="0" err="1"/>
              <a:t>seg.wm</a:t>
            </a:r>
            <a:r>
              <a:rPr lang="en-US" sz="1200" dirty="0"/>
              <a:t> = </a:t>
            </a:r>
            <a:r>
              <a:rPr lang="en-US" sz="1200" dirty="0" err="1"/>
              <a:t>data.img</a:t>
            </a:r>
            <a:r>
              <a:rPr lang="en-US" sz="1200" dirty="0"/>
              <a:t>;</a:t>
            </a:r>
          </a:p>
          <a:p>
            <a:r>
              <a:rPr lang="en-US" sz="1200" dirty="0"/>
              <a:t>data = </a:t>
            </a:r>
            <a:r>
              <a:rPr lang="en-US" sz="1200" dirty="0" err="1"/>
              <a:t>loadnifti</a:t>
            </a:r>
            <a:r>
              <a:rPr lang="en-US" sz="1200" dirty="0"/>
              <a:t>('datasets/1/c1ANTS17-0Years_head.nii.gz');</a:t>
            </a:r>
          </a:p>
          <a:p>
            <a:r>
              <a:rPr lang="en-US" sz="1200" dirty="0"/>
              <a:t>seg.gm = </a:t>
            </a:r>
            <a:r>
              <a:rPr lang="en-US" sz="1200" dirty="0" err="1"/>
              <a:t>data.img</a:t>
            </a:r>
            <a:r>
              <a:rPr lang="en-US" sz="1200" dirty="0"/>
              <a:t>;</a:t>
            </a:r>
          </a:p>
          <a:p>
            <a:r>
              <a:rPr lang="en-US" sz="1200" dirty="0"/>
              <a:t>data = </a:t>
            </a:r>
            <a:r>
              <a:rPr lang="en-US" sz="1200" dirty="0" err="1"/>
              <a:t>loadnifti</a:t>
            </a:r>
            <a:r>
              <a:rPr lang="en-US" sz="1200" dirty="0"/>
              <a:t>('datasets/1/c3ANTS17-0Years_head.nii.gz');</a:t>
            </a:r>
          </a:p>
          <a:p>
            <a:r>
              <a:rPr lang="en-US" sz="1200" dirty="0" err="1"/>
              <a:t>seg.csf</a:t>
            </a:r>
            <a:r>
              <a:rPr lang="en-US" sz="1200" dirty="0"/>
              <a:t> = </a:t>
            </a:r>
            <a:r>
              <a:rPr lang="en-US" sz="1200" dirty="0" err="1"/>
              <a:t>data.img</a:t>
            </a:r>
            <a:r>
              <a:rPr lang="en-US" sz="1200" dirty="0"/>
              <a:t>;</a:t>
            </a:r>
          </a:p>
          <a:p>
            <a:r>
              <a:rPr lang="en-US" sz="1200" dirty="0"/>
              <a:t>data = </a:t>
            </a:r>
            <a:r>
              <a:rPr lang="en-US" sz="1200" dirty="0" err="1"/>
              <a:t>loadnifti</a:t>
            </a:r>
            <a:r>
              <a:rPr lang="en-US" sz="1200" dirty="0"/>
              <a:t>('datasets/1/c4ANTS17-0Years_head.nii.gz');</a:t>
            </a:r>
          </a:p>
          <a:p>
            <a:r>
              <a:rPr lang="en-US" sz="1200" dirty="0" err="1"/>
              <a:t>seg.skull</a:t>
            </a:r>
            <a:r>
              <a:rPr lang="en-US" sz="1200" dirty="0"/>
              <a:t> = </a:t>
            </a:r>
            <a:r>
              <a:rPr lang="en-US" sz="1200" dirty="0" err="1"/>
              <a:t>data.img</a:t>
            </a:r>
            <a:r>
              <a:rPr lang="en-US" sz="1200" dirty="0"/>
              <a:t>;</a:t>
            </a:r>
          </a:p>
          <a:p>
            <a:r>
              <a:rPr lang="en-US" sz="1200" dirty="0"/>
              <a:t>data = </a:t>
            </a:r>
            <a:r>
              <a:rPr lang="en-US" sz="1200" dirty="0" err="1"/>
              <a:t>loadnifti</a:t>
            </a:r>
            <a:r>
              <a:rPr lang="en-US" sz="1200" dirty="0"/>
              <a:t>('datasets/1/c5ANTS17-0Years_head.nii.gz');</a:t>
            </a:r>
          </a:p>
          <a:p>
            <a:r>
              <a:rPr lang="en-US" sz="1200" dirty="0" err="1"/>
              <a:t>seg.scalp</a:t>
            </a:r>
            <a:r>
              <a:rPr lang="en-US" sz="1200" dirty="0"/>
              <a:t> = </a:t>
            </a:r>
            <a:r>
              <a:rPr lang="en-US" sz="1200" dirty="0" err="1"/>
              <a:t>data.img</a:t>
            </a:r>
            <a:r>
              <a:rPr lang="en-US" sz="1200" dirty="0"/>
              <a:t>;</a:t>
            </a:r>
          </a:p>
          <a:p>
            <a:endParaRPr lang="en-US" sz="1200" dirty="0"/>
          </a:p>
          <a:p>
            <a:r>
              <a:rPr lang="en-US" sz="1200" dirty="0"/>
              <a:t>[</a:t>
            </a:r>
            <a:r>
              <a:rPr lang="en-US" sz="1200" dirty="0" err="1"/>
              <a:t>node,elem,face</a:t>
            </a:r>
            <a:r>
              <a:rPr lang="en-US" sz="1200" dirty="0"/>
              <a:t>] = brain2mesh(</a:t>
            </a:r>
            <a:r>
              <a:rPr lang="en-US" sz="1200" dirty="0" err="1"/>
              <a:t>seg</a:t>
            </a:r>
            <a:r>
              <a:rPr lang="en-US" sz="1200" dirty="0"/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80697" y="1795282"/>
            <a:ext cx="177654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Output labels:</a:t>
            </a:r>
          </a:p>
          <a:p>
            <a:r>
              <a:rPr lang="en-US" sz="1400" dirty="0"/>
              <a:t>0. Background/air</a:t>
            </a:r>
          </a:p>
          <a:p>
            <a:r>
              <a:rPr lang="en-US" sz="1400" dirty="0"/>
              <a:t>1. Scalp</a:t>
            </a:r>
          </a:p>
          <a:p>
            <a:r>
              <a:rPr lang="en-US" sz="1400" dirty="0"/>
              <a:t>2. Skull</a:t>
            </a:r>
          </a:p>
          <a:p>
            <a:r>
              <a:rPr lang="en-US" sz="1400" dirty="0"/>
              <a:t>3. CSF</a:t>
            </a:r>
          </a:p>
          <a:p>
            <a:r>
              <a:rPr lang="en-US" sz="1400" dirty="0"/>
              <a:t>4. GM</a:t>
            </a:r>
          </a:p>
          <a:p>
            <a:r>
              <a:rPr lang="en-US" sz="1400" dirty="0"/>
              <a:t>5. WM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144" l="0" r="44348"/>
                    </a14:imgEffect>
                  </a14:imgLayer>
                </a14:imgProps>
              </a:ext>
            </a:extLst>
          </a:blip>
          <a:srcRect t="7168" r="54288"/>
          <a:stretch/>
        </p:blipFill>
        <p:spPr>
          <a:xfrm>
            <a:off x="43205" y="4078901"/>
            <a:ext cx="2566527" cy="2297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15" b="100000" l="52508" r="100000"/>
                    </a14:imgEffect>
                  </a14:imgLayer>
                </a14:imgProps>
              </a:ext>
            </a:extLst>
          </a:blip>
          <a:srcRect l="49887" t="4990" r="78" b="206"/>
          <a:stretch/>
        </p:blipFill>
        <p:spPr>
          <a:xfrm>
            <a:off x="2318445" y="4352339"/>
            <a:ext cx="2095944" cy="17506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92" l="0" r="976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29105" y="4352339"/>
            <a:ext cx="2175993" cy="16892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54" b="99231" l="1563" r="9746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3479" y="4352339"/>
            <a:ext cx="1827519" cy="1856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04378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0" y="6342167"/>
            <a:ext cx="762000" cy="365125"/>
          </a:xfrm>
        </p:spPr>
        <p:txBody>
          <a:bodyPr>
            <a:normAutofit fontScale="70000" lnSpcReduction="20000"/>
          </a:bodyPr>
          <a:lstStyle/>
          <a:p>
            <a:fld id="{FD01FBAF-9941-304C-ABC8-C884F29958BC}" type="slidenum">
              <a:rPr lang="en-US" smtClean="0"/>
              <a:t>43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1291" y="758151"/>
            <a:ext cx="7852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Demo 2b: Surface-based meshing using volumetric data, Colin27 Dataset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650" y="1665676"/>
            <a:ext cx="6378669" cy="33239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" dirty="0"/>
              <a:t>tissues = {'FAT','FAT2','GM','MARROW','SKIN-MUSCLES','SKULL','VESSELS',...</a:t>
            </a:r>
          </a:p>
          <a:p>
            <a:r>
              <a:rPr lang="en-US" sz="1050" dirty="0"/>
              <a:t>    'WM','CSF','MUSCLES','DURA'};</a:t>
            </a:r>
          </a:p>
          <a:p>
            <a:r>
              <a:rPr lang="en-US" sz="1050" dirty="0"/>
              <a:t>for </a:t>
            </a:r>
            <a:r>
              <a:rPr lang="en-US" sz="1050" dirty="0" err="1"/>
              <a:t>i</a:t>
            </a:r>
            <a:r>
              <a:rPr lang="en-US" sz="1050" dirty="0"/>
              <a:t> = 1:length(tissues)</a:t>
            </a:r>
          </a:p>
          <a:p>
            <a:r>
              <a:rPr lang="en-US" sz="1050" dirty="0"/>
              <a:t>    data(i) = </a:t>
            </a:r>
            <a:r>
              <a:rPr lang="en-US" sz="1050" dirty="0" err="1"/>
              <a:t>loadnifti</a:t>
            </a:r>
            <a:r>
              <a:rPr lang="en-US" sz="1050" dirty="0"/>
              <a:t>('datasets/2b/%s.nii.</a:t>
            </a:r>
            <a:r>
              <a:rPr lang="en-US" sz="1050" dirty="0" err="1"/>
              <a:t>gz</a:t>
            </a:r>
            <a:r>
              <a:rPr lang="en-US" sz="1050" dirty="0"/>
              <a:t>',tissues{i}));</a:t>
            </a:r>
          </a:p>
          <a:p>
            <a:r>
              <a:rPr lang="en-US" sz="1050" dirty="0"/>
              <a:t>    data(</a:t>
            </a:r>
            <a:r>
              <a:rPr lang="en-US" sz="1050" dirty="0" err="1"/>
              <a:t>i</a:t>
            </a:r>
            <a:r>
              <a:rPr lang="en-US" sz="1050" dirty="0"/>
              <a:t>).</a:t>
            </a:r>
            <a:r>
              <a:rPr lang="en-US" sz="1050" dirty="0" err="1"/>
              <a:t>img</a:t>
            </a:r>
            <a:r>
              <a:rPr lang="en-US" sz="1050" dirty="0"/>
              <a:t> = mat2gray(data(</a:t>
            </a:r>
            <a:r>
              <a:rPr lang="en-US" sz="1050" dirty="0" err="1"/>
              <a:t>i</a:t>
            </a:r>
            <a:r>
              <a:rPr lang="en-US" sz="1050" dirty="0"/>
              <a:t>).</a:t>
            </a:r>
            <a:r>
              <a:rPr lang="en-US" sz="1050" dirty="0" err="1"/>
              <a:t>img</a:t>
            </a:r>
            <a:r>
              <a:rPr lang="en-US" sz="1050" dirty="0"/>
              <a:t>);</a:t>
            </a:r>
          </a:p>
          <a:p>
            <a:r>
              <a:rPr lang="en-US" sz="1050" dirty="0"/>
              <a:t>end</a:t>
            </a:r>
          </a:p>
          <a:p>
            <a:r>
              <a:rPr lang="en-US" sz="1050" dirty="0" err="1"/>
              <a:t>seg.wm</a:t>
            </a:r>
            <a:r>
              <a:rPr lang="en-US" sz="1050" dirty="0"/>
              <a:t> = data(8).</a:t>
            </a:r>
            <a:r>
              <a:rPr lang="en-US" sz="1050" dirty="0" err="1"/>
              <a:t>img</a:t>
            </a:r>
            <a:r>
              <a:rPr lang="en-US" sz="1050" dirty="0"/>
              <a:t>; %WM</a:t>
            </a:r>
          </a:p>
          <a:p>
            <a:r>
              <a:rPr lang="en-US" sz="1050" dirty="0"/>
              <a:t>seg.gm = data(3).</a:t>
            </a:r>
            <a:r>
              <a:rPr lang="en-US" sz="1050" dirty="0" err="1"/>
              <a:t>img</a:t>
            </a:r>
            <a:r>
              <a:rPr lang="en-US" sz="1050" dirty="0"/>
              <a:t>; %GM</a:t>
            </a:r>
          </a:p>
          <a:p>
            <a:r>
              <a:rPr lang="en-US" sz="1050" dirty="0" err="1"/>
              <a:t>seg.csf</a:t>
            </a:r>
            <a:r>
              <a:rPr lang="en-US" sz="1050" dirty="0"/>
              <a:t> = data(9).</a:t>
            </a:r>
            <a:r>
              <a:rPr lang="en-US" sz="1050" dirty="0" err="1"/>
              <a:t>img</a:t>
            </a:r>
            <a:r>
              <a:rPr lang="en-US" sz="1050" dirty="0"/>
              <a:t>  + data(7).</a:t>
            </a:r>
            <a:r>
              <a:rPr lang="en-US" sz="1050" dirty="0" err="1"/>
              <a:t>img</a:t>
            </a:r>
            <a:r>
              <a:rPr lang="en-US" sz="1050" dirty="0"/>
              <a:t> + data(11).</a:t>
            </a:r>
            <a:r>
              <a:rPr lang="en-US" sz="1050" dirty="0" err="1"/>
              <a:t>img</a:t>
            </a:r>
            <a:r>
              <a:rPr lang="en-US" sz="1050" dirty="0"/>
              <a:t>; % CSF + Vessels</a:t>
            </a:r>
          </a:p>
          <a:p>
            <a:r>
              <a:rPr lang="en-US" sz="1050" dirty="0" err="1"/>
              <a:t>seg.skull</a:t>
            </a:r>
            <a:r>
              <a:rPr lang="en-US" sz="1050" dirty="0"/>
              <a:t> = data(6).</a:t>
            </a:r>
            <a:r>
              <a:rPr lang="en-US" sz="1050" dirty="0" err="1"/>
              <a:t>img</a:t>
            </a:r>
            <a:r>
              <a:rPr lang="en-US" sz="1050" dirty="0"/>
              <a:t> + data(4).</a:t>
            </a:r>
            <a:r>
              <a:rPr lang="en-US" sz="1050" dirty="0" err="1"/>
              <a:t>img</a:t>
            </a:r>
            <a:r>
              <a:rPr lang="en-US" sz="1050" dirty="0"/>
              <a:t>; % Skull + Marrow</a:t>
            </a:r>
          </a:p>
          <a:p>
            <a:r>
              <a:rPr lang="en-US" sz="1050" dirty="0" err="1"/>
              <a:t>seg.scalp</a:t>
            </a:r>
            <a:r>
              <a:rPr lang="en-US" sz="1050" dirty="0"/>
              <a:t> = data(5).</a:t>
            </a:r>
            <a:r>
              <a:rPr lang="en-US" sz="1050" dirty="0" err="1"/>
              <a:t>img</a:t>
            </a:r>
            <a:r>
              <a:rPr lang="en-US" sz="1050" dirty="0"/>
              <a:t> + data(10).</a:t>
            </a:r>
            <a:r>
              <a:rPr lang="en-US" sz="1050" dirty="0" err="1"/>
              <a:t>img</a:t>
            </a:r>
            <a:r>
              <a:rPr lang="en-US" sz="1050" dirty="0"/>
              <a:t> + data(1).</a:t>
            </a:r>
            <a:r>
              <a:rPr lang="en-US" sz="1050" dirty="0" err="1"/>
              <a:t>img</a:t>
            </a:r>
            <a:r>
              <a:rPr lang="en-US" sz="1050" dirty="0"/>
              <a:t> + data(2).</a:t>
            </a:r>
            <a:r>
              <a:rPr lang="en-US" sz="1050" dirty="0" err="1"/>
              <a:t>img</a:t>
            </a:r>
            <a:r>
              <a:rPr lang="en-US" sz="1050" dirty="0"/>
              <a:t>; %Skin-muscles + muscles + fat/fat2</a:t>
            </a:r>
          </a:p>
          <a:p>
            <a:endParaRPr lang="en-US" sz="1050" dirty="0"/>
          </a:p>
          <a:p>
            <a:r>
              <a:rPr lang="en-US" sz="1050" dirty="0" err="1"/>
              <a:t>cfg.radbound.wm</a:t>
            </a:r>
            <a:r>
              <a:rPr lang="en-US" sz="1050" dirty="0"/>
              <a:t> = 3.4;</a:t>
            </a:r>
          </a:p>
          <a:p>
            <a:r>
              <a:rPr lang="en-US" sz="1050" dirty="0"/>
              <a:t>cfg.radbound.gm = 3.4;</a:t>
            </a:r>
          </a:p>
          <a:p>
            <a:r>
              <a:rPr lang="en-US" sz="1050" dirty="0" err="1"/>
              <a:t>cfg.radbound.csf</a:t>
            </a:r>
            <a:r>
              <a:rPr lang="en-US" sz="1050" dirty="0"/>
              <a:t> = 4;</a:t>
            </a:r>
          </a:p>
          <a:p>
            <a:r>
              <a:rPr lang="en-US" sz="1050" dirty="0" err="1"/>
              <a:t>cfg.radbound.skull</a:t>
            </a:r>
            <a:r>
              <a:rPr lang="en-US" sz="1050" dirty="0"/>
              <a:t> = 5;</a:t>
            </a:r>
          </a:p>
          <a:p>
            <a:r>
              <a:rPr lang="en-US" sz="1050" dirty="0" err="1"/>
              <a:t>cfg.radbound.scalp</a:t>
            </a:r>
            <a:r>
              <a:rPr lang="en-US" sz="1050" dirty="0"/>
              <a:t> = 6;</a:t>
            </a:r>
          </a:p>
          <a:p>
            <a:r>
              <a:rPr lang="en-US" sz="1050" dirty="0" err="1"/>
              <a:t>cfg.maxvol</a:t>
            </a:r>
            <a:r>
              <a:rPr lang="en-US" sz="1050" dirty="0"/>
              <a:t> = 100;</a:t>
            </a:r>
          </a:p>
          <a:p>
            <a:endParaRPr lang="en-US" sz="1050" dirty="0"/>
          </a:p>
          <a:p>
            <a:r>
              <a:rPr lang="en-US" sz="1050" dirty="0"/>
              <a:t>[</a:t>
            </a:r>
            <a:r>
              <a:rPr lang="en-US" sz="1050" dirty="0" err="1"/>
              <a:t>node,elem,face</a:t>
            </a:r>
            <a:r>
              <a:rPr lang="en-US" sz="1050" dirty="0"/>
              <a:t>] = brain2mesh(</a:t>
            </a:r>
            <a:r>
              <a:rPr lang="en-US" sz="1050" dirty="0" err="1"/>
              <a:t>seg,cfg</a:t>
            </a:r>
            <a:r>
              <a:rPr lang="en-US" sz="1050" dirty="0"/>
              <a:t>);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26" l="1299" r="9740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351" y="4971587"/>
            <a:ext cx="1755985" cy="14873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3057" y="4874694"/>
            <a:ext cx="1881483" cy="17816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70" b="92262" l="0" r="9818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99265" y="5005236"/>
            <a:ext cx="1589312" cy="14537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627" b="99812" l="112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9604" y="5009729"/>
            <a:ext cx="1337438" cy="1332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226014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brain1020 –10-20/10/5 points</a:t>
            </a:r>
          </a:p>
        </p:txBody>
      </p:sp>
      <p:pic>
        <p:nvPicPr>
          <p:cNvPr id="1026" name="Picture 2" descr="Z:\home\fangq\space\git\Project\github\brain2mesh\examples\brain10-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52600"/>
            <a:ext cx="269515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581400" y="1828801"/>
            <a:ext cx="4373880" cy="4351337"/>
          </a:xfrm>
        </p:spPr>
        <p:txBody>
          <a:bodyPr/>
          <a:lstStyle/>
          <a:p>
            <a:r>
              <a:rPr lang="en-US" dirty="0"/>
              <a:t>landmarks=brain1020(node, </a:t>
            </a:r>
            <a:r>
              <a:rPr lang="en-US" dirty="0" err="1"/>
              <a:t>headsurf</a:t>
            </a:r>
            <a:r>
              <a:rPr lang="en-US" dirty="0"/>
              <a:t>)</a:t>
            </a:r>
          </a:p>
          <a:p>
            <a:r>
              <a:rPr lang="en-US" dirty="0"/>
              <a:t>lm2=brain1020(node, surf, lm1, 10, 5)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0853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MMCLAB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3.A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7346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69255"/>
          </a:xfrm>
        </p:spPr>
        <p:txBody>
          <a:bodyPr>
            <a:normAutofit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Demo 1: A basic MMCLAB simulation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02AAD5-B3A3-448D-B6F9-7B521FFAC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3" y="1828803"/>
            <a:ext cx="7570067" cy="43513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Exercise Goals:</a:t>
            </a:r>
          </a:p>
          <a:p>
            <a:r>
              <a:rPr lang="en-US" sz="2000" dirty="0"/>
              <a:t>Explain line-by-line the essential elements to define a basic MMCLAB simulation</a:t>
            </a:r>
          </a:p>
          <a:p>
            <a:r>
              <a:rPr lang="en-US" sz="2000" dirty="0"/>
              <a:t>Understand how to visualize and interpret output such as light fluence and detected photon information</a:t>
            </a:r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Action Item:</a:t>
            </a:r>
          </a:p>
          <a:p>
            <a:r>
              <a:rPr lang="en-US" sz="2000" dirty="0"/>
              <a:t>Please load in MATLAB the below script</a:t>
            </a:r>
          </a:p>
          <a:p>
            <a:pPr marL="0" indent="0">
              <a:buNone/>
            </a:pPr>
            <a:r>
              <a:rPr lang="en-US" sz="2000" dirty="0"/>
              <a:t> 	</a:t>
            </a:r>
            <a:r>
              <a:rPr lang="en-US" sz="2000" dirty="0">
                <a:solidFill>
                  <a:srgbClr val="00B050"/>
                </a:solidFill>
              </a:rPr>
              <a:t>Presentations/7_MMCLAB_Demo/demo1.m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9714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586" y="3119528"/>
            <a:ext cx="36576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238753"/>
          </a:xfrm>
        </p:spPr>
        <p:txBody>
          <a:bodyPr>
            <a:normAutofit/>
          </a:bodyPr>
          <a:lstStyle/>
          <a:p>
            <a:r>
              <a:rPr lang="en-US" dirty="0">
                <a:latin typeface="Century Schoolbook" panose="02040604050505020304" pitchFamily="18" charset="0"/>
                <a:cs typeface="Times New Roman" panose="02020603050405020304" pitchFamily="18" charset="0"/>
              </a:rPr>
              <a:t>Demo1 (MMCLAB Basics)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404" y="1828801"/>
            <a:ext cx="6446520" cy="464963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</a:rPr>
              <a:t>Similar configurations as MCXLAB, see comparison </a:t>
            </a:r>
            <a:r>
              <a:rPr lang="en-US" u="sng" dirty="0">
                <a:hlinkClick r:id="rId3"/>
              </a:rPr>
              <a:t>http://bit.ly/2K0rG4R</a:t>
            </a:r>
            <a:endParaRPr lang="en-US" b="1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Generate Mesh and Assign optical properties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Configure source (</a:t>
            </a:r>
            <a:r>
              <a:rPr lang="en-US" i="1" dirty="0"/>
              <a:t>can be non-collimated</a:t>
            </a:r>
            <a:r>
              <a:rPr lang="en-US" dirty="0"/>
              <a:t>), detectors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Configure time gates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 essential information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Photon counts (</a:t>
            </a:r>
            <a:r>
              <a:rPr lang="en-US" dirty="0" err="1">
                <a:solidFill>
                  <a:schemeClr val="tx1"/>
                </a:solidFill>
              </a:rPr>
              <a:t>nphoton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RNG seed (-1 for total random)</a:t>
            </a:r>
          </a:p>
          <a:p>
            <a:pPr marL="182880" lvl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Arial" pitchFamily="34" charset="0"/>
              <a:buChar char="•"/>
            </a:pPr>
            <a:r>
              <a:rPr lang="en-US" sz="1800" spc="10" dirty="0">
                <a:solidFill>
                  <a:schemeClr val="tx1"/>
                </a:solidFill>
              </a:rPr>
              <a:t>Other optional information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Exit information (</a:t>
            </a:r>
            <a:r>
              <a:rPr lang="en-US" dirty="0" err="1">
                <a:solidFill>
                  <a:schemeClr val="tx1"/>
                </a:solidFill>
              </a:rPr>
              <a:t>issaveexit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Seed information (</a:t>
            </a:r>
            <a:r>
              <a:rPr lang="en-US" dirty="0" err="1">
                <a:solidFill>
                  <a:schemeClr val="tx1"/>
                </a:solidFill>
              </a:rPr>
              <a:t>issaveseed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…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44AB5F-0344-4A56-962D-60788F50F282}"/>
              </a:ext>
            </a:extLst>
          </p:cNvPr>
          <p:cNvSpPr txBox="1"/>
          <p:nvPr/>
        </p:nvSpPr>
        <p:spPr>
          <a:xfrm>
            <a:off x="6157838" y="1604513"/>
            <a:ext cx="225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demo1.m</a:t>
            </a:r>
          </a:p>
        </p:txBody>
      </p:sp>
    </p:spTree>
    <p:extLst>
      <p:ext uri="{BB962C8B-B14F-4D97-AF65-F5344CB8AC3E}">
        <p14:creationId xmlns:p14="http://schemas.microsoft.com/office/powerpoint/2010/main" val="27352963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52" y="1911814"/>
            <a:ext cx="2743200" cy="205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52" y="3814296"/>
            <a:ext cx="2743200" cy="2057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238753"/>
          </a:xfrm>
        </p:spPr>
        <p:txBody>
          <a:bodyPr>
            <a:normAutofit/>
          </a:bodyPr>
          <a:lstStyle/>
          <a:p>
            <a:r>
              <a:rPr lang="en-US" dirty="0">
                <a:latin typeface="Century Schoolbook" panose="02040604050505020304" pitchFamily="18" charset="0"/>
                <a:cs typeface="Times New Roman" panose="02020603050405020304" pitchFamily="18" charset="0"/>
              </a:rPr>
              <a:t>Demo1 (MMCLAB Basics)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</a:rPr>
              <a:t>Almost the same output as MCXLAB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Fluence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Detected photons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Detector ID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Scattering Events (each medium)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Path Length (each medium)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Position &amp; Direction (</a:t>
            </a:r>
            <a:r>
              <a:rPr lang="en-US" dirty="0" err="1">
                <a:solidFill>
                  <a:schemeClr val="tx1"/>
                </a:solidFill>
              </a:rPr>
              <a:t>issaveexit</a:t>
            </a:r>
            <a:r>
              <a:rPr lang="en-US" dirty="0">
                <a:solidFill>
                  <a:schemeClr val="tx1"/>
                </a:solidFill>
              </a:rPr>
              <a:t>=1)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Initial (and final) photon weight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Seeds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85080" y="5262113"/>
            <a:ext cx="2199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Two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mmcdetweight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mmcdettime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735105" y="2235624"/>
            <a:ext cx="2251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Fluence Distribution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35105" y="3660407"/>
            <a:ext cx="2251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TPSF on Detector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57838" y="1635006"/>
            <a:ext cx="225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demo1.m</a:t>
            </a:r>
          </a:p>
        </p:txBody>
      </p:sp>
    </p:spTree>
    <p:extLst>
      <p:ext uri="{BB962C8B-B14F-4D97-AF65-F5344CB8AC3E}">
        <p14:creationId xmlns:p14="http://schemas.microsoft.com/office/powerpoint/2010/main" val="31525174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238753"/>
          </a:xfrm>
        </p:spPr>
        <p:txBody>
          <a:bodyPr>
            <a:normAutofit/>
          </a:bodyPr>
          <a:lstStyle/>
          <a:p>
            <a:r>
              <a:rPr lang="en-US" dirty="0">
                <a:latin typeface="Century Schoolbook" panose="02040604050505020304" pitchFamily="18" charset="0"/>
                <a:cs typeface="Times New Roman" panose="02020603050405020304" pitchFamily="18" charset="0"/>
              </a:rPr>
              <a:t>Demo 2: Wide-field MMC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02AAD5-B3A3-448D-B6F9-7B521FFAC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3" y="1828803"/>
            <a:ext cx="7570067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Exercise Goals:</a:t>
            </a:r>
          </a:p>
          <a:p>
            <a:r>
              <a:rPr lang="en-US" sz="2000" dirty="0"/>
              <a:t>Understand how to define external wide field source and detector in MMCLAB</a:t>
            </a:r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Action Item:</a:t>
            </a:r>
          </a:p>
          <a:p>
            <a:r>
              <a:rPr lang="en-US" sz="2000" dirty="0"/>
              <a:t>Please load in MATLAB the below script</a:t>
            </a:r>
          </a:p>
          <a:p>
            <a:pPr marL="0" indent="0">
              <a:buNone/>
            </a:pPr>
            <a:r>
              <a:rPr lang="en-US" sz="2000" dirty="0"/>
              <a:t> 	</a:t>
            </a:r>
            <a:r>
              <a:rPr lang="en-US" sz="2000" dirty="0">
                <a:solidFill>
                  <a:srgbClr val="00B050"/>
                </a:solidFill>
              </a:rPr>
              <a:t>Presentations/7_MMCLAB_Demo/demo2.m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3BDF2-471B-4C53-987D-3FF2F32A148B}"/>
              </a:ext>
            </a:extLst>
          </p:cNvPr>
          <p:cNvSpPr txBox="1"/>
          <p:nvPr/>
        </p:nvSpPr>
        <p:spPr>
          <a:xfrm>
            <a:off x="3481276" y="3153218"/>
            <a:ext cx="2199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Two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mmcaddsrc</a:t>
            </a: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mmcadddet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15164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236" y="5348926"/>
            <a:ext cx="1170859" cy="1121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82458B-71F4-4240-B3DA-DDBF9F57D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MCX Suite – full-stack solution</a:t>
            </a:r>
          </a:p>
        </p:txBody>
      </p:sp>
      <p:pic>
        <p:nvPicPr>
          <p:cNvPr id="1026" name="Picture 2" descr="[Home]">
            <a:extLst>
              <a:ext uri="{FF2B5EF4-FFF2-40B4-BE49-F238E27FC236}">
                <a16:creationId xmlns:a16="http://schemas.microsoft.com/office/drawing/2014/main" id="{5EE29D2F-1F48-4AB4-80DF-89B7D5BE6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716" y="1900044"/>
            <a:ext cx="2957512" cy="7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[Home]">
            <a:extLst>
              <a:ext uri="{FF2B5EF4-FFF2-40B4-BE49-F238E27FC236}">
                <a16:creationId xmlns:a16="http://schemas.microsoft.com/office/drawing/2014/main" id="{BB7EF962-3653-47F3-91E6-0E331B30F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05" y="1996666"/>
            <a:ext cx="3067050" cy="75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84B950-C982-483D-91EE-DE21AB782D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746" y="3355706"/>
            <a:ext cx="566879" cy="57689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43D125F-89CA-4CAB-BD05-0E0D931FA76F}"/>
              </a:ext>
            </a:extLst>
          </p:cNvPr>
          <p:cNvSpPr/>
          <p:nvPr/>
        </p:nvSpPr>
        <p:spPr>
          <a:xfrm>
            <a:off x="228600" y="3962472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MCX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2C8AD1-E03A-4DCD-BFEE-993D002D2A5E}"/>
              </a:ext>
            </a:extLst>
          </p:cNvPr>
          <p:cNvSpPr/>
          <p:nvPr/>
        </p:nvSpPr>
        <p:spPr>
          <a:xfrm>
            <a:off x="1043085" y="3963166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MCX-CL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3811F0-E6E2-4D85-9FDD-25E20B029BDA}"/>
              </a:ext>
            </a:extLst>
          </p:cNvPr>
          <p:cNvSpPr/>
          <p:nvPr/>
        </p:nvSpPr>
        <p:spPr>
          <a:xfrm>
            <a:off x="3420663" y="3272955"/>
            <a:ext cx="13340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MMC</a:t>
            </a:r>
          </a:p>
          <a:p>
            <a:r>
              <a:rPr lang="en-US" sz="2400" dirty="0">
                <a:latin typeface="Berlin Sans FB Demi" panose="020E0802020502020306" pitchFamily="34" charset="0"/>
              </a:rPr>
              <a:t>(Trinity)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535CB8-571E-412B-B751-B7FF9F4FE925}"/>
              </a:ext>
            </a:extLst>
          </p:cNvPr>
          <p:cNvSpPr/>
          <p:nvPr/>
        </p:nvSpPr>
        <p:spPr>
          <a:xfrm>
            <a:off x="7000357" y="3951180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Iso2Mesh</a:t>
            </a:r>
          </a:p>
        </p:txBody>
      </p:sp>
      <p:pic>
        <p:nvPicPr>
          <p:cNvPr id="1044" name="Picture 20" descr="Image result for octave icon">
            <a:extLst>
              <a:ext uri="{FF2B5EF4-FFF2-40B4-BE49-F238E27FC236}">
                <a16:creationId xmlns:a16="http://schemas.microsoft.com/office/drawing/2014/main" id="{3459F011-3FD3-404D-898B-B4B9E9113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99" y="5273131"/>
            <a:ext cx="1643062" cy="96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Image result for gears icon">
            <a:extLst>
              <a:ext uri="{FF2B5EF4-FFF2-40B4-BE49-F238E27FC236}">
                <a16:creationId xmlns:a16="http://schemas.microsoft.com/office/drawing/2014/main" id="{B8E95F88-1ACA-4419-BA94-1FB07DA81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4" y="5503351"/>
            <a:ext cx="993939" cy="99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8AFABF56-8B2F-4E1B-B68E-276C43ADBE2F}"/>
              </a:ext>
            </a:extLst>
          </p:cNvPr>
          <p:cNvSpPr/>
          <p:nvPr/>
        </p:nvSpPr>
        <p:spPr>
          <a:xfrm rot="7520062">
            <a:off x="1153924" y="2926288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B1631C2-4407-4F77-8A29-676A7C09CD22}"/>
              </a:ext>
            </a:extLst>
          </p:cNvPr>
          <p:cNvSpPr/>
          <p:nvPr/>
        </p:nvSpPr>
        <p:spPr>
          <a:xfrm rot="3815463">
            <a:off x="2892084" y="2879973"/>
            <a:ext cx="693107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770E3105-6639-4876-8E95-2B218437700F}"/>
              </a:ext>
            </a:extLst>
          </p:cNvPr>
          <p:cNvSpPr/>
          <p:nvPr/>
        </p:nvSpPr>
        <p:spPr>
          <a:xfrm rot="5400000">
            <a:off x="7126739" y="2834166"/>
            <a:ext cx="576895" cy="3523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946AF51-939B-41B1-A20E-C429452F5217}"/>
              </a:ext>
            </a:extLst>
          </p:cNvPr>
          <p:cNvSpPr/>
          <p:nvPr/>
        </p:nvSpPr>
        <p:spPr>
          <a:xfrm rot="10800000">
            <a:off x="5134914" y="4005726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48" name="Picture 24" descr="Image result for matlab icon">
            <a:extLst>
              <a:ext uri="{FF2B5EF4-FFF2-40B4-BE49-F238E27FC236}">
                <a16:creationId xmlns:a16="http://schemas.microsoft.com/office/drawing/2014/main" id="{DAE7B3AD-5796-42BE-9E93-2819B59DB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18" y="5221972"/>
            <a:ext cx="1296083" cy="116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Image result for nvidia icon">
            <a:extLst>
              <a:ext uri="{FF2B5EF4-FFF2-40B4-BE49-F238E27FC236}">
                <a16:creationId xmlns:a16="http://schemas.microsoft.com/office/drawing/2014/main" id="{67D783E2-3310-4EDA-B521-6BE4D43FA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92" y="4360701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Image result for amd gpu icon">
            <a:extLst>
              <a:ext uri="{FF2B5EF4-FFF2-40B4-BE49-F238E27FC236}">
                <a16:creationId xmlns:a16="http://schemas.microsoft.com/office/drawing/2014/main" id="{928AB70F-625B-4589-8379-D161B3E60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010" y="4424831"/>
            <a:ext cx="601469" cy="40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Related image">
            <a:extLst>
              <a:ext uri="{FF2B5EF4-FFF2-40B4-BE49-F238E27FC236}">
                <a16:creationId xmlns:a16="http://schemas.microsoft.com/office/drawing/2014/main" id="{021CABC0-F822-4BC7-B353-8EA6E20D5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342" y="4445232"/>
            <a:ext cx="393229" cy="3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8" descr="Image result for nvidia icon">
            <a:extLst>
              <a:ext uri="{FF2B5EF4-FFF2-40B4-BE49-F238E27FC236}">
                <a16:creationId xmlns:a16="http://schemas.microsoft.com/office/drawing/2014/main" id="{234D3CA6-DDC1-4CD3-989F-B4E744489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720" y="4358300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Image result for arm processor icon">
            <a:extLst>
              <a:ext uri="{FF2B5EF4-FFF2-40B4-BE49-F238E27FC236}">
                <a16:creationId xmlns:a16="http://schemas.microsoft.com/office/drawing/2014/main" id="{771967A5-B3FE-40A9-8354-451B2FA01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04" y="4324585"/>
            <a:ext cx="601469" cy="60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BAAF765F-F04C-41CC-A8CE-A3BF0BBADB0B}"/>
              </a:ext>
            </a:extLst>
          </p:cNvPr>
          <p:cNvSpPr/>
          <p:nvPr/>
        </p:nvSpPr>
        <p:spPr>
          <a:xfrm>
            <a:off x="-23874" y="6386507"/>
            <a:ext cx="1721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Standalone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F9A8837-999D-4EE0-8B83-3FDF54EDBB71}"/>
              </a:ext>
            </a:extLst>
          </p:cNvPr>
          <p:cNvSpPr/>
          <p:nvPr/>
        </p:nvSpPr>
        <p:spPr>
          <a:xfrm>
            <a:off x="7633069" y="5283717"/>
            <a:ext cx="8178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Mex </a:t>
            </a:r>
            <a:br>
              <a:rPr lang="en-US" sz="2400" dirty="0">
                <a:latin typeface="Berlin Sans FB Demi" panose="020E0802020502020306" pitchFamily="34" charset="0"/>
              </a:rPr>
            </a:br>
            <a:r>
              <a:rPr lang="en-US" sz="2400" dirty="0">
                <a:latin typeface="Berlin Sans FB Demi" panose="020E0802020502020306" pitchFamily="34" charset="0"/>
              </a:rPr>
              <a:t>files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0F1D3F-1733-467B-BF25-E7A6C8300C65}"/>
              </a:ext>
            </a:extLst>
          </p:cNvPr>
          <p:cNvSpPr/>
          <p:nvPr/>
        </p:nvSpPr>
        <p:spPr>
          <a:xfrm>
            <a:off x="5621637" y="6100597"/>
            <a:ext cx="1090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erlin Sans FB Demi" panose="020E0802020502020306" pitchFamily="34" charset="0"/>
              </a:rPr>
              <a:t>MATLAB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D96EF7B-0A6D-40A1-B1EC-E9ABC64E7842}"/>
              </a:ext>
            </a:extLst>
          </p:cNvPr>
          <p:cNvSpPr/>
          <p:nvPr/>
        </p:nvSpPr>
        <p:spPr>
          <a:xfrm>
            <a:off x="6906864" y="6094716"/>
            <a:ext cx="146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erlin Sans FB Demi" panose="020E0802020502020306" pitchFamily="34" charset="0"/>
              </a:rPr>
              <a:t>GNU Octave</a:t>
            </a:r>
            <a:endParaRPr lang="en-US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7DF8678B-EC73-4C99-B2B6-80EAB833816B}"/>
              </a:ext>
            </a:extLst>
          </p:cNvPr>
          <p:cNvSpPr/>
          <p:nvPr/>
        </p:nvSpPr>
        <p:spPr>
          <a:xfrm rot="7520062">
            <a:off x="900093" y="5184459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Bracket 23">
            <a:extLst>
              <a:ext uri="{FF2B5EF4-FFF2-40B4-BE49-F238E27FC236}">
                <a16:creationId xmlns:a16="http://schemas.microsoft.com/office/drawing/2014/main" id="{0E198C61-A57E-4035-B4AC-316B7A8C556C}"/>
              </a:ext>
            </a:extLst>
          </p:cNvPr>
          <p:cNvSpPr/>
          <p:nvPr/>
        </p:nvSpPr>
        <p:spPr>
          <a:xfrm rot="5400000">
            <a:off x="2308924" y="2773138"/>
            <a:ext cx="182750" cy="41910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F76DEB01-48C6-4168-846D-CFB2706CAF52}"/>
              </a:ext>
            </a:extLst>
          </p:cNvPr>
          <p:cNvSpPr/>
          <p:nvPr/>
        </p:nvSpPr>
        <p:spPr>
          <a:xfrm rot="5400000">
            <a:off x="7008012" y="4730601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05A1BB5-322F-4DB8-A256-02E126E9AA82}"/>
              </a:ext>
            </a:extLst>
          </p:cNvPr>
          <p:cNvSpPr/>
          <p:nvPr/>
        </p:nvSpPr>
        <p:spPr>
          <a:xfrm>
            <a:off x="1789354" y="6386506"/>
            <a:ext cx="704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GUI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688D777-FDBF-4AA9-B647-3783D330C75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89354" y="5506047"/>
            <a:ext cx="1042753" cy="974334"/>
          </a:xfrm>
          <a:prstGeom prst="rect">
            <a:avLst/>
          </a:prstGeom>
        </p:spPr>
      </p:pic>
      <p:sp>
        <p:nvSpPr>
          <p:cNvPr id="54" name="Arrow: Right 53">
            <a:extLst>
              <a:ext uri="{FF2B5EF4-FFF2-40B4-BE49-F238E27FC236}">
                <a16:creationId xmlns:a16="http://schemas.microsoft.com/office/drawing/2014/main" id="{61F0490B-35CC-4003-BD57-D199088FFBB2}"/>
              </a:ext>
            </a:extLst>
          </p:cNvPr>
          <p:cNvSpPr/>
          <p:nvPr/>
        </p:nvSpPr>
        <p:spPr>
          <a:xfrm rot="4087937">
            <a:off x="1894855" y="5149856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Arrow: Right 54">
            <a:extLst>
              <a:ext uri="{FF2B5EF4-FFF2-40B4-BE49-F238E27FC236}">
                <a16:creationId xmlns:a16="http://schemas.microsoft.com/office/drawing/2014/main" id="{EA391786-97B9-4D21-A8EA-8ABCD92A86D2}"/>
              </a:ext>
            </a:extLst>
          </p:cNvPr>
          <p:cNvSpPr/>
          <p:nvPr/>
        </p:nvSpPr>
        <p:spPr>
          <a:xfrm rot="2153952">
            <a:off x="4104820" y="5192172"/>
            <a:ext cx="999312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DE3499-FE7D-43BA-A143-ED722DF1A41F}"/>
              </a:ext>
            </a:extLst>
          </p:cNvPr>
          <p:cNvSpPr/>
          <p:nvPr/>
        </p:nvSpPr>
        <p:spPr>
          <a:xfrm>
            <a:off x="4610339" y="4686039"/>
            <a:ext cx="1443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erlin Sans FB Demi" panose="020E0802020502020306" pitchFamily="34" charset="0"/>
              </a:rPr>
              <a:t>MCXLAB/CL</a:t>
            </a:r>
          </a:p>
          <a:p>
            <a:r>
              <a:rPr lang="en-US" dirty="0">
                <a:solidFill>
                  <a:srgbClr val="FF0000"/>
                </a:solidFill>
                <a:latin typeface="Berlin Sans FB Demi" panose="020E0802020502020306" pitchFamily="34" charset="0"/>
              </a:rPr>
              <a:t>MMCLAB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7" name="Content Placeholder 7" descr="A close up of a sign  Description generated with very high confidence">
            <a:extLst>
              <a:ext uri="{FF2B5EF4-FFF2-40B4-BE49-F238E27FC236}">
                <a16:creationId xmlns:a16="http://schemas.microsoft.com/office/drawing/2014/main" id="{2250D4AF-3F9C-4463-9454-4E443DB44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40" y="3480708"/>
            <a:ext cx="573572" cy="573572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B2C8AD1-E03A-4DCD-BFEE-993D002D2A5E}"/>
              </a:ext>
            </a:extLst>
          </p:cNvPr>
          <p:cNvSpPr/>
          <p:nvPr/>
        </p:nvSpPr>
        <p:spPr>
          <a:xfrm>
            <a:off x="2250613" y="3962471"/>
            <a:ext cx="2840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Berlin Sans FB Demi" panose="020E0802020502020306" pitchFamily="34" charset="0"/>
              </a:rPr>
              <a:t>MMC-SSE/CL/CUDA</a:t>
            </a:r>
          </a:p>
        </p:txBody>
      </p:sp>
      <p:pic>
        <p:nvPicPr>
          <p:cNvPr id="39" name="Content Placeholder 7" descr="A close up of a sign  Description generated with very high confidence">
            <a:extLst>
              <a:ext uri="{FF2B5EF4-FFF2-40B4-BE49-F238E27FC236}">
                <a16:creationId xmlns:a16="http://schemas.microsoft.com/office/drawing/2014/main" id="{2250D4AF-3F9C-4463-9454-4E443DB44C8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692" y="3413249"/>
            <a:ext cx="573572" cy="573572"/>
          </a:xfrm>
          <a:prstGeom prst="rect">
            <a:avLst/>
          </a:prstGeom>
        </p:spPr>
      </p:pic>
      <p:pic>
        <p:nvPicPr>
          <p:cNvPr id="40" name="Picture 28" descr="Image result for nvidia icon">
            <a:extLst>
              <a:ext uri="{FF2B5EF4-FFF2-40B4-BE49-F238E27FC236}">
                <a16:creationId xmlns:a16="http://schemas.microsoft.com/office/drawing/2014/main" id="{67D783E2-3310-4EDA-B521-6BE4D43FA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365942"/>
            <a:ext cx="562292" cy="56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Arrow: Right 53">
            <a:extLst>
              <a:ext uri="{FF2B5EF4-FFF2-40B4-BE49-F238E27FC236}">
                <a16:creationId xmlns:a16="http://schemas.microsoft.com/office/drawing/2014/main" id="{61F0490B-35CC-4003-BD57-D199088FFBB2}"/>
              </a:ext>
            </a:extLst>
          </p:cNvPr>
          <p:cNvSpPr/>
          <p:nvPr/>
        </p:nvSpPr>
        <p:spPr>
          <a:xfrm rot="2543957">
            <a:off x="2667694" y="5149856"/>
            <a:ext cx="732486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05A1BB5-322F-4DB8-A256-02E126E9AA82}"/>
              </a:ext>
            </a:extLst>
          </p:cNvPr>
          <p:cNvSpPr/>
          <p:nvPr/>
        </p:nvSpPr>
        <p:spPr>
          <a:xfrm>
            <a:off x="2682692" y="6396335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Berlin Sans FB Demi" panose="020E0802020502020306" pitchFamily="34" charset="0"/>
              </a:rPr>
              <a:t>MCX Cloud</a:t>
            </a:r>
          </a:p>
        </p:txBody>
      </p:sp>
      <p:pic>
        <p:nvPicPr>
          <p:cNvPr id="2054" name="Picture 6" descr="OpenJData logo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569" y="3817943"/>
            <a:ext cx="787354" cy="5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E9535CB8-571E-412B-B751-B7FF9F4FE925}"/>
              </a:ext>
            </a:extLst>
          </p:cNvPr>
          <p:cNvSpPr/>
          <p:nvPr/>
        </p:nvSpPr>
        <p:spPr>
          <a:xfrm>
            <a:off x="5219167" y="3445057"/>
            <a:ext cx="1805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Berlin Sans FB Demi" panose="020E0802020502020306" pitchFamily="34" charset="0"/>
              </a:rPr>
              <a:t>Brain2mesh</a:t>
            </a:r>
          </a:p>
        </p:txBody>
      </p:sp>
      <p:sp>
        <p:nvSpPr>
          <p:cNvPr id="48" name="Arrow: Right 29">
            <a:extLst>
              <a:ext uri="{FF2B5EF4-FFF2-40B4-BE49-F238E27FC236}">
                <a16:creationId xmlns:a16="http://schemas.microsoft.com/office/drawing/2014/main" id="{A946AF51-939B-41B1-A20E-C429452F5217}"/>
              </a:ext>
            </a:extLst>
          </p:cNvPr>
          <p:cNvSpPr/>
          <p:nvPr/>
        </p:nvSpPr>
        <p:spPr>
          <a:xfrm rot="10800000">
            <a:off x="6707974" y="3986821"/>
            <a:ext cx="316495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 descr="MCX logo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3" y="3516568"/>
            <a:ext cx="533614" cy="47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Arrow: Right 54">
            <a:extLst>
              <a:ext uri="{FF2B5EF4-FFF2-40B4-BE49-F238E27FC236}">
                <a16:creationId xmlns:a16="http://schemas.microsoft.com/office/drawing/2014/main" id="{EA391786-97B9-4D21-A8EA-8ABCD92A86D2}"/>
              </a:ext>
            </a:extLst>
          </p:cNvPr>
          <p:cNvSpPr/>
          <p:nvPr/>
        </p:nvSpPr>
        <p:spPr>
          <a:xfrm rot="2153952">
            <a:off x="3539512" y="5225624"/>
            <a:ext cx="980194" cy="352574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 descr="MCX logo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40" y="5729737"/>
            <a:ext cx="419206" cy="37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ow to Quickly Setup HTTP File Server in Ubuntu 20.04 | Open Source Society  Malta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600" y="5611080"/>
            <a:ext cx="584760" cy="59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405A1BB5-322F-4DB8-A256-02E126E9AA82}"/>
              </a:ext>
            </a:extLst>
          </p:cNvPr>
          <p:cNvSpPr/>
          <p:nvPr/>
        </p:nvSpPr>
        <p:spPr>
          <a:xfrm>
            <a:off x="4136095" y="6000320"/>
            <a:ext cx="1083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Berlin Sans FB Demi" panose="020E0802020502020306" pitchFamily="34" charset="0"/>
              </a:rPr>
              <a:t>pymcx</a:t>
            </a:r>
            <a:endParaRPr lang="en-US" sz="24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7606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382" y="1364932"/>
            <a:ext cx="494188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311" y="1373627"/>
            <a:ext cx="4939524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230127"/>
          </a:xfrm>
        </p:spPr>
        <p:txBody>
          <a:bodyPr>
            <a:normAutofit/>
          </a:bodyPr>
          <a:lstStyle/>
          <a:p>
            <a:r>
              <a:rPr lang="en-US" dirty="0">
                <a:latin typeface="Century Schoolbook" panose="02040604050505020304" pitchFamily="18" charset="0"/>
                <a:cs typeface="Times New Roman" panose="02020603050405020304" pitchFamily="18" charset="0"/>
              </a:rPr>
              <a:t>Demo 2 (Wide-field MMC)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57838" y="1494714"/>
            <a:ext cx="225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demo2.m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383" y="3954780"/>
            <a:ext cx="494188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8668" y="3954780"/>
            <a:ext cx="494188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3649980" y="2421726"/>
            <a:ext cx="1272540" cy="381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144938" y="2748701"/>
            <a:ext cx="2375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merge </a:t>
            </a:r>
            <a:r>
              <a:rPr lang="en-US" sz="1600" b="1" dirty="0"/>
              <a:t>source</a:t>
            </a:r>
            <a:r>
              <a:rPr lang="en-US" sz="1600" dirty="0"/>
              <a:t> domain</a:t>
            </a:r>
          </a:p>
        </p:txBody>
      </p:sp>
      <p:sp>
        <p:nvSpPr>
          <p:cNvPr id="14" name="Right Arrow 13"/>
          <p:cNvSpPr/>
          <p:nvPr/>
        </p:nvSpPr>
        <p:spPr>
          <a:xfrm rot="5400000">
            <a:off x="5024115" y="3994907"/>
            <a:ext cx="1135380" cy="381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689804" y="3938855"/>
            <a:ext cx="252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merge </a:t>
            </a:r>
            <a:r>
              <a:rPr lang="en-US" sz="1600" b="1" dirty="0"/>
              <a:t>detector</a:t>
            </a:r>
            <a:r>
              <a:rPr lang="en-US" sz="1600" dirty="0"/>
              <a:t> domain</a:t>
            </a:r>
          </a:p>
        </p:txBody>
      </p:sp>
      <p:sp>
        <p:nvSpPr>
          <p:cNvPr id="17" name="Right Arrow 16"/>
          <p:cNvSpPr/>
          <p:nvPr/>
        </p:nvSpPr>
        <p:spPr>
          <a:xfrm rot="10800000">
            <a:off x="3416059" y="5181600"/>
            <a:ext cx="1371599" cy="381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86988" y="4582894"/>
            <a:ext cx="257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run MMC, plot results </a:t>
            </a:r>
          </a:p>
          <a:p>
            <a:pPr algn="ctr"/>
            <a:r>
              <a:rPr lang="en-US" sz="1600" dirty="0"/>
              <a:t>on </a:t>
            </a:r>
            <a:r>
              <a:rPr lang="en-US" sz="1600" b="1" dirty="0"/>
              <a:t>original</a:t>
            </a:r>
            <a:r>
              <a:rPr lang="en-US" sz="1600" dirty="0"/>
              <a:t> mesh</a:t>
            </a:r>
          </a:p>
        </p:txBody>
      </p:sp>
    </p:spTree>
    <p:extLst>
      <p:ext uri="{BB962C8B-B14F-4D97-AF65-F5344CB8AC3E}">
        <p14:creationId xmlns:p14="http://schemas.microsoft.com/office/powerpoint/2010/main" val="324457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4" grpId="0" animBg="1"/>
      <p:bldP spid="15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MCX/MMC matters to </a:t>
            </a:r>
            <a:r>
              <a:rPr lang="en-US" dirty="0" err="1"/>
              <a:t>fNIRS</a:t>
            </a:r>
            <a:r>
              <a:rPr lang="en-US" dirty="0"/>
              <a:t> users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38400"/>
            <a:ext cx="764451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CD7E08-F666-E7F8-BDE8-68710C492CBF}"/>
              </a:ext>
            </a:extLst>
          </p:cNvPr>
          <p:cNvSpPr txBox="1"/>
          <p:nvPr/>
        </p:nvSpPr>
        <p:spPr>
          <a:xfrm>
            <a:off x="946404" y="5291911"/>
            <a:ext cx="6446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effectLst/>
                <a:latin typeface="Raleway" panose="020B0604020202020204" pitchFamily="2" charset="0"/>
              </a:rPr>
              <a:t>Tran AP+, Yan S+, Fang Q*, (2020) “Improving model-based fNIRS analysis using mesh-based anatomical and light-transport models," Neurophotonics, 7(1), 015008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61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Mini-Course Outline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9736552"/>
              </p:ext>
            </p:extLst>
          </p:nvPr>
        </p:nvGraphicFramePr>
        <p:xfrm>
          <a:off x="831358" y="1982500"/>
          <a:ext cx="4449234" cy="2499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659">
                <a:tc>
                  <a:txBody>
                    <a:bodyPr/>
                    <a:lstStyle/>
                    <a:p>
                      <a:r>
                        <a:rPr lang="en-US" sz="1600" dirty="0"/>
                        <a:t>Package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Utility name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341">
                <a:tc rowSpan="2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MCX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MCX Cloud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29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MCXLAB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972">
                <a:tc rowSpan="2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Iso2Mesh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Mesh generation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160488"/>
                  </a:ext>
                </a:extLst>
              </a:tr>
              <a:tr h="3399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Brain meshing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30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MMC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MMCLAB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30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Hands-on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542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Acknowledgement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US" sz="2800" dirty="0"/>
              <a:t>This project is funded by the NIH/NIGMS under the grant </a:t>
            </a:r>
            <a:br>
              <a:rPr lang="en-US" sz="2800" dirty="0"/>
            </a:br>
            <a:r>
              <a:rPr lang="en-US" sz="2800" dirty="0"/>
              <a:t>R01-GM114365 (MCX, </a:t>
            </a:r>
            <a:r>
              <a:rPr lang="en-US" sz="2800" dirty="0">
                <a:hlinkClick r:id="rId2"/>
              </a:rPr>
              <a:t>http://mcx.space</a:t>
            </a:r>
            <a:r>
              <a:rPr lang="en-US" sz="2800" dirty="0"/>
              <a:t>) </a:t>
            </a:r>
          </a:p>
          <a:p>
            <a:pPr marL="342900" indent="-342900"/>
            <a:r>
              <a:rPr lang="en-US" sz="2800" dirty="0"/>
              <a:t>and NIH/NINDS under grant </a:t>
            </a:r>
            <a:br>
              <a:rPr lang="en-US" sz="2800" dirty="0"/>
            </a:br>
            <a:r>
              <a:rPr lang="en-US" sz="2800" dirty="0"/>
              <a:t>U24-NS124027 (</a:t>
            </a:r>
            <a:r>
              <a:rPr lang="en-US" sz="2800" dirty="0">
                <a:hlinkClick r:id="rId3"/>
              </a:rPr>
              <a:t>https://neurojson.org</a:t>
            </a:r>
            <a:r>
              <a:rPr lang="en-US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18675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/>
              <a:t>Hardware Recommendations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MCX’22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063740" cy="762000"/>
          </a:xfrm>
        </p:spPr>
        <p:txBody>
          <a:bodyPr/>
          <a:lstStyle/>
          <a:p>
            <a:r>
              <a:rPr lang="en-US" dirty="0"/>
              <a:t>Session 1.B</a:t>
            </a:r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id="{06DF659E-79B2-4698-A36C-ABCF0720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6584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2|0.5|0.1|0.5|0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template5_standard</Template>
  <TotalTime>3554</TotalTime>
  <Words>3062</Words>
  <Application>Microsoft Office PowerPoint</Application>
  <PresentationFormat>On-screen Show (4:3)</PresentationFormat>
  <Paragraphs>586</Paragraphs>
  <Slides>50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7" baseType="lpstr">
      <vt:lpstr>Arial</vt:lpstr>
      <vt:lpstr>Arial Black</vt:lpstr>
      <vt:lpstr>Berlin Sans FB Demi</vt:lpstr>
      <vt:lpstr>Britannic Bold</vt:lpstr>
      <vt:lpstr>Calibri</vt:lpstr>
      <vt:lpstr>Cambria Math</vt:lpstr>
      <vt:lpstr>Century Schoolbook</vt:lpstr>
      <vt:lpstr>Consolas</vt:lpstr>
      <vt:lpstr>Courier New</vt:lpstr>
      <vt:lpstr>Gill Sans MT</vt:lpstr>
      <vt:lpstr>Helvetica</vt:lpstr>
      <vt:lpstr>Lato Black</vt:lpstr>
      <vt:lpstr>Lato Medium</vt:lpstr>
      <vt:lpstr>Raleway</vt:lpstr>
      <vt:lpstr>Times New Roman</vt:lpstr>
      <vt:lpstr>Wingdings 2</vt:lpstr>
      <vt:lpstr>View</vt:lpstr>
      <vt:lpstr>The 4rd MCX Training Workshop</vt:lpstr>
      <vt:lpstr>Preparation</vt:lpstr>
      <vt:lpstr>Outline</vt:lpstr>
      <vt:lpstr>Introduction</vt:lpstr>
      <vt:lpstr>MCX Suite – full-stack solution</vt:lpstr>
      <vt:lpstr>Why MCX/MMC matters to fNIRS users</vt:lpstr>
      <vt:lpstr>Mini-Course Outline</vt:lpstr>
      <vt:lpstr>Acknowledgement</vt:lpstr>
      <vt:lpstr>Hardware Recommendations</vt:lpstr>
      <vt:lpstr>Recommended Hardware</vt:lpstr>
      <vt:lpstr>GPU Benchmarks/Contest</vt:lpstr>
      <vt:lpstr>MCX1</vt:lpstr>
      <vt:lpstr>MCX input/output</vt:lpstr>
      <vt:lpstr>MCX/MMC Algorithm Diagram</vt:lpstr>
      <vt:lpstr>Supported Source Types</vt:lpstr>
      <vt:lpstr>MCX inputs and outputs</vt:lpstr>
      <vt:lpstr>Photon detection and partial path lengths</vt:lpstr>
      <vt:lpstr>MCX Cloud Demo</vt:lpstr>
      <vt:lpstr>MCX Cloud – an in-browser cloud-based MC simulator</vt:lpstr>
      <vt:lpstr>Demo 1</vt:lpstr>
      <vt:lpstr>Demo 2</vt:lpstr>
      <vt:lpstr>MCXLAB</vt:lpstr>
      <vt:lpstr>Before we get started…</vt:lpstr>
      <vt:lpstr>MCX vs. MCXLAB</vt:lpstr>
      <vt:lpstr>Input &amp; output</vt:lpstr>
      <vt:lpstr>Demo 1: A basic MCXLAB simulation</vt:lpstr>
      <vt:lpstr>Extended Example 2:  A 3-D brain simulation</vt:lpstr>
      <vt:lpstr>Extended Example 2:  A 3-D brain simulation</vt:lpstr>
      <vt:lpstr>Iso2Mesh</vt:lpstr>
      <vt:lpstr>How to define a mesh?</vt:lpstr>
      <vt:lpstr>Mesh-based Monte Carlo (MMC) – when you should consider it?</vt:lpstr>
      <vt:lpstr>Advantages of Iso2Mesh</vt:lpstr>
      <vt:lpstr>Iso2Mesh Workflow Overview </vt:lpstr>
      <vt:lpstr>i2m (img2mesh) GUI</vt:lpstr>
      <vt:lpstr>Introducing Img2Mesh (i2m)</vt:lpstr>
      <vt:lpstr>Demo 1: img2mesh (i2m) GUI</vt:lpstr>
      <vt:lpstr>Demo 2 – cgalmesh: direct conversion from a segmented volume to a mesh</vt:lpstr>
      <vt:lpstr>Demo 3: A brain mesh from segmentation</vt:lpstr>
      <vt:lpstr>Brain2Mesh</vt:lpstr>
      <vt:lpstr>Demo 1: CGALMesh from SPM Tissue probability maps</vt:lpstr>
      <vt:lpstr>Demo 2 (a,b): Surface-based meshing using volumetric data: Brain2mesh</vt:lpstr>
      <vt:lpstr>PowerPoint Presentation</vt:lpstr>
      <vt:lpstr>PowerPoint Presentation</vt:lpstr>
      <vt:lpstr>brain1020 –10-20/10/5 points</vt:lpstr>
      <vt:lpstr>MMCLAB</vt:lpstr>
      <vt:lpstr>Demo 1: A basic MMCLAB simulation</vt:lpstr>
      <vt:lpstr>Demo1 (MMCLAB Basics)</vt:lpstr>
      <vt:lpstr>Demo1 (MMCLAB Basics)</vt:lpstr>
      <vt:lpstr>Demo 2: Wide-field MMC</vt:lpstr>
      <vt:lpstr>Demo 2 (Wide-field MMC)</vt:lpstr>
    </vt:vector>
  </TitlesOfParts>
  <Company>Northeastern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Monte Carlo Simulations of Photon Migration in 3D Tissue Structures Using GPUs</dc:title>
  <dc:creator>Qianqian Fang</dc:creator>
  <cp:lastModifiedBy>Fang, Qianqian</cp:lastModifiedBy>
  <cp:revision>174</cp:revision>
  <dcterms:created xsi:type="dcterms:W3CDTF">2016-05-15T15:40:14Z</dcterms:created>
  <dcterms:modified xsi:type="dcterms:W3CDTF">2022-10-08T16:37:55Z</dcterms:modified>
</cp:coreProperties>
</file>