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50" r:id="rId1"/>
  </p:sldMasterIdLst>
  <p:notesMasterIdLst>
    <p:notesMasterId r:id="rId11"/>
  </p:notesMasterIdLst>
  <p:sldIdLst>
    <p:sldId id="285" r:id="rId2"/>
    <p:sldId id="297" r:id="rId3"/>
    <p:sldId id="309" r:id="rId4"/>
    <p:sldId id="304" r:id="rId5"/>
    <p:sldId id="305" r:id="rId6"/>
    <p:sldId id="306" r:id="rId7"/>
    <p:sldId id="307" r:id="rId8"/>
    <p:sldId id="308" r:id="rId9"/>
    <p:sldId id="300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2"/>
  </p:normalViewPr>
  <p:slideViewPr>
    <p:cSldViewPr snapToGrid="0" snapToObjects="1" showGuides="1">
      <p:cViewPr varScale="1">
        <p:scale>
          <a:sx n="102" d="100"/>
          <a:sy n="102" d="100"/>
        </p:scale>
        <p:origin x="-1866" y="-10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napToObjects="1">
      <p:cViewPr varScale="1">
        <p:scale>
          <a:sx n="88" d="100"/>
          <a:sy n="88" d="100"/>
        </p:scale>
        <p:origin x="2964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62551E-C073-0C45-B697-ADFF7C4EFE7E}" type="datetimeFigureOut">
              <a:rPr lang="en-US" smtClean="0"/>
              <a:t>8/9/2019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0C4DBB-7B86-4B46-8500-B0F5F1A153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1286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46404" y="758952"/>
            <a:ext cx="706374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66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6404" y="4800600"/>
            <a:ext cx="7063740" cy="1691640"/>
          </a:xfrm>
        </p:spPr>
        <p:txBody>
          <a:bodyPr>
            <a:normAutofit/>
          </a:bodyPr>
          <a:lstStyle>
            <a:lvl1pPr marL="0" indent="0" algn="l">
              <a:buNone/>
              <a:defRPr sz="2000" baseline="0">
                <a:solidFill>
                  <a:schemeClr val="tx1">
                    <a:lumMod val="8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fld id="{5923F103-BC34-4FE4-A40E-EDDEECFDA5D0}" type="datetimeFigureOut">
              <a:rPr lang="en-US" smtClean="0"/>
              <a:pPr/>
              <a:t>8/9/2019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6D93-FCAC-47E0-A2EE-787E62CA814C}" type="datetimeFigureOut">
              <a:rPr lang="en-US" smtClean="0"/>
              <a:t>8/9/2019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86525" y="381000"/>
            <a:ext cx="1857375" cy="5897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462643"/>
            <a:ext cx="5800725" cy="58975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879A6-0FD0-4734-A311-86BFCA472E6E}" type="datetimeFigureOut">
              <a:rPr lang="en-US" smtClean="0"/>
              <a:t>8/9/2019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smtClean="0"/>
              <a:t>8/9/2019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6404" y="758952"/>
            <a:ext cx="706374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6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6404" y="4800600"/>
            <a:ext cx="706374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smtClean="0"/>
              <a:t>8/9/2019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6404" y="1828801"/>
            <a:ext cx="336042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860" y="1828801"/>
            <a:ext cx="336042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smtClean="0"/>
              <a:t>8/9/2019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6404" y="1717185"/>
            <a:ext cx="336042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6404" y="2507550"/>
            <a:ext cx="336042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4599432" y="1717185"/>
            <a:ext cx="3364992" cy="731520"/>
          </a:xfrm>
        </p:spPr>
        <p:txBody>
          <a:bodyPr anchor="b">
            <a:normAutofit/>
          </a:bodyPr>
          <a:lstStyle>
            <a:lvl1pPr marL="0" indent="0">
              <a:buFontTx/>
              <a:buNone/>
              <a:defRPr lang="en-US" sz="1800" b="0" kern="1200" spc="1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  <a:buClr>
                <a:schemeClr val="accent1"/>
              </a:buClr>
              <a:buSzPct val="8000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94860" y="2507550"/>
            <a:ext cx="336042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smtClean="0"/>
              <a:t>8/9/2019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smtClean="0"/>
              <a:t>8/9/2019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smtClean="0"/>
              <a:t>8/9/2019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400300" cy="1600197"/>
          </a:xfrm>
        </p:spPr>
        <p:txBody>
          <a:bodyPr anchor="b">
            <a:normAutofit/>
          </a:bodyPr>
          <a:lstStyle>
            <a:lvl1pPr>
              <a:defRPr sz="2800" b="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78200" y="685800"/>
            <a:ext cx="4559300" cy="5486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99735"/>
            <a:ext cx="24003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3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smtClean="0"/>
              <a:t>8/9/2019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8469630" cy="17526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257800"/>
            <a:ext cx="7486650" cy="914400"/>
          </a:xfrm>
        </p:spPr>
        <p:txBody>
          <a:bodyPr anchor="b">
            <a:normAutofit/>
          </a:bodyPr>
          <a:lstStyle>
            <a:lvl1pPr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1"/>
            <a:ext cx="8469630" cy="5128923"/>
          </a:xfrm>
          <a:solidFill>
            <a:schemeClr val="accent1"/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6108590"/>
            <a:ext cx="748665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3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smtClean="0"/>
              <a:t>8/9/2019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418195" y="0"/>
            <a:ext cx="73152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6404" y="365760"/>
            <a:ext cx="726948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6404" y="1828801"/>
            <a:ext cx="644652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831456" y="1044178"/>
            <a:ext cx="190499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2BE451C3-0FF4-47C4-B829-773ADF60F88C}" type="datetimeFigureOut">
              <a:rPr lang="en-US" smtClean="0"/>
              <a:t>8/9/2019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6993255" y="4092178"/>
            <a:ext cx="3581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41055" y="6172201"/>
            <a:ext cx="685800" cy="593725"/>
          </a:xfrm>
          <a:prstGeom prst="rect">
            <a:avLst/>
          </a:prstGeom>
        </p:spPr>
        <p:txBody>
          <a:bodyPr vert="horz" lIns="27432" tIns="45720" rIns="27432" bIns="45720" rtlCol="0" anchor="ctr">
            <a:normAutofit/>
          </a:bodyPr>
          <a:lstStyle>
            <a:lvl1pPr algn="ctr">
              <a:defRPr sz="32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2493066" y="6420478"/>
            <a:ext cx="5905501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25" b="1" dirty="0"/>
              <a:t>Computational Optics &amp; Translational Imaging (COTI) lab | </a:t>
            </a:r>
            <a:r>
              <a:rPr lang="en-US" sz="825" b="1" dirty="0" err="1"/>
              <a:t>Fanglab.org</a:t>
            </a:r>
            <a:endParaRPr lang="en-US" sz="825" b="1" dirty="0"/>
          </a:p>
        </p:txBody>
      </p:sp>
      <p:pic>
        <p:nvPicPr>
          <p:cNvPr id="10" name="Picture 9" descr="logo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8063" y="6399318"/>
            <a:ext cx="283235" cy="261610"/>
          </a:xfrm>
          <a:prstGeom prst="rect">
            <a:avLst/>
          </a:prstGeom>
        </p:spPr>
      </p:pic>
      <p:pic>
        <p:nvPicPr>
          <p:cNvPr id="12" name="Picture 1">
            <a:extLst>
              <a:ext uri="{FF2B5EF4-FFF2-40B4-BE49-F238E27FC236}">
                <a16:creationId xmlns:a16="http://schemas.microsoft.com/office/drawing/2014/main" xmlns="" id="{6C5A028D-81AB-48F8-9785-81E2745CAAF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1057275" cy="377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8332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51" r:id="rId1"/>
    <p:sldLayoutId id="2147484252" r:id="rId2"/>
    <p:sldLayoutId id="2147484253" r:id="rId3"/>
    <p:sldLayoutId id="2147484254" r:id="rId4"/>
    <p:sldLayoutId id="2147484255" r:id="rId5"/>
    <p:sldLayoutId id="2147484256" r:id="rId6"/>
    <p:sldLayoutId id="2147484257" r:id="rId7"/>
    <p:sldLayoutId id="2147484258" r:id="rId8"/>
    <p:sldLayoutId id="2147484259" r:id="rId9"/>
    <p:sldLayoutId id="2147484260" r:id="rId10"/>
    <p:sldLayoutId id="214748426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mcx.space/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143000"/>
            <a:ext cx="8458200" cy="25146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MCX/MMC </a:t>
            </a:r>
            <a:r>
              <a:rPr lang="en-US" dirty="0" smtClean="0"/>
              <a:t>– 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Advanced Features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831985" y="6324600"/>
            <a:ext cx="32138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Gill Sans MT" panose="020B0502020104020203" pitchFamily="34" charset="0"/>
              </a:rPr>
              <a:t>MCX website:  </a:t>
            </a:r>
            <a:r>
              <a:rPr lang="en-US" dirty="0">
                <a:latin typeface="Gill Sans MT" panose="020B0502020104020203" pitchFamily="34" charset="0"/>
                <a:hlinkClick r:id="rId2"/>
              </a:rPr>
              <a:t>http://mcx.space</a:t>
            </a:r>
            <a:r>
              <a:rPr lang="en-US" dirty="0">
                <a:latin typeface="Gill Sans MT" panose="020B0502020104020203" pitchFamily="34" charset="0"/>
              </a:rPr>
              <a:t> </a:t>
            </a:r>
          </a:p>
        </p:txBody>
      </p:sp>
      <p:sp>
        <p:nvSpPr>
          <p:cNvPr id="6" name="Rectangle 5"/>
          <p:cNvSpPr/>
          <p:nvPr/>
        </p:nvSpPr>
        <p:spPr>
          <a:xfrm>
            <a:off x="304800" y="6324600"/>
            <a:ext cx="9733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Gill Sans MT" panose="020B0502020104020203" pitchFamily="34" charset="0"/>
              </a:rPr>
              <a:t>MCX’19</a:t>
            </a:r>
          </a:p>
        </p:txBody>
      </p:sp>
      <p:pic>
        <p:nvPicPr>
          <p:cNvPr id="1026" name="Picture 2" descr="F:\Gitroot\Artworks\mcx\mcx_web_v2\img\mcx_logo_new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6411277"/>
            <a:ext cx="207963" cy="20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533400" y="1219200"/>
            <a:ext cx="7063740" cy="762000"/>
          </a:xfrm>
        </p:spPr>
        <p:txBody>
          <a:bodyPr/>
          <a:lstStyle/>
          <a:p>
            <a:r>
              <a:rPr lang="en-US" dirty="0"/>
              <a:t>Session </a:t>
            </a:r>
            <a:r>
              <a:rPr lang="en-US" dirty="0"/>
              <a:t>9</a:t>
            </a:r>
            <a:endParaRPr lang="en-US" dirty="0"/>
          </a:p>
        </p:txBody>
      </p:sp>
      <p:pic>
        <p:nvPicPr>
          <p:cNvPr id="9" name="Picture 2" descr="Image result for northeastern university logo">
            <a:extLst>
              <a:ext uri="{FF2B5EF4-FFF2-40B4-BE49-F238E27FC236}">
                <a16:creationId xmlns:a16="http://schemas.microsoft.com/office/drawing/2014/main" xmlns="" id="{05B70D53-3144-484E-B383-154275A11E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7681" y="82656"/>
            <a:ext cx="2128197" cy="392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">
            <a:extLst>
              <a:ext uri="{FF2B5EF4-FFF2-40B4-BE49-F238E27FC236}">
                <a16:creationId xmlns:a16="http://schemas.microsoft.com/office/drawing/2014/main" xmlns="" id="{880869B2-23A5-4E53-AB15-57C0A33CCA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32" y="82656"/>
            <a:ext cx="1425878" cy="508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74120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53D7240-4D9A-4224-9FDA-9261277961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C64A8E2-ED2F-44EC-96AB-FEDDBF8497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en-US" dirty="0" smtClean="0"/>
              <a:t>Define convergent and divergent beams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Understand detector area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Obtain </a:t>
            </a:r>
            <a:r>
              <a:rPr lang="en-US" dirty="0"/>
              <a:t>diffuse </a:t>
            </a:r>
            <a:r>
              <a:rPr lang="en-US" dirty="0" smtClean="0"/>
              <a:t>reflectance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Define continuous media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Specify </a:t>
            </a:r>
            <a:r>
              <a:rPr lang="en-US" dirty="0" smtClean="0"/>
              <a:t>boundary conditions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Photon replay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Photon sharing</a:t>
            </a:r>
          </a:p>
        </p:txBody>
      </p:sp>
    </p:spTree>
    <p:extLst>
      <p:ext uri="{BB962C8B-B14F-4D97-AF65-F5344CB8AC3E}">
        <p14:creationId xmlns:p14="http://schemas.microsoft.com/office/powerpoint/2010/main" val="21814239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Demos 1 &amp;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Goal</a:t>
            </a:r>
          </a:p>
          <a:p>
            <a:r>
              <a:rPr lang="en-US" dirty="0" smtClean="0"/>
              <a:t>Define </a:t>
            </a:r>
            <a:r>
              <a:rPr lang="en-US" dirty="0"/>
              <a:t>convergent and divergent </a:t>
            </a:r>
            <a:r>
              <a:rPr lang="en-US" dirty="0" smtClean="0"/>
              <a:t>beams using the 4</a:t>
            </a:r>
            <a:r>
              <a:rPr lang="en-US" baseline="30000" dirty="0" smtClean="0"/>
              <a:t>th</a:t>
            </a:r>
            <a:r>
              <a:rPr lang="en-US" dirty="0" smtClean="0"/>
              <a:t> element of </a:t>
            </a:r>
            <a:r>
              <a:rPr lang="en-US" dirty="0" err="1" smtClean="0"/>
              <a:t>cfg.srcdir</a:t>
            </a:r>
            <a:r>
              <a:rPr lang="en-US" dirty="0" smtClean="0"/>
              <a:t>, i.e. focal-length of the source</a:t>
            </a:r>
            <a:endParaRPr lang="en-US" dirty="0"/>
          </a:p>
          <a:p>
            <a:r>
              <a:rPr lang="en-US" dirty="0" smtClean="0"/>
              <a:t>Understand photon detection and the effective aperture in terms of curved boundaries.</a:t>
            </a:r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r>
              <a:rPr lang="en-US" b="1" dirty="0" smtClean="0"/>
              <a:t>Action Item:</a:t>
            </a:r>
          </a:p>
          <a:p>
            <a:pPr marL="0" indent="0">
              <a:buNone/>
            </a:pPr>
            <a:r>
              <a:rPr lang="en-US" dirty="0"/>
              <a:t>Open </a:t>
            </a:r>
            <a:r>
              <a:rPr lang="en-US" dirty="0" smtClean="0"/>
              <a:t>in MATLAB </a:t>
            </a:r>
            <a:r>
              <a:rPr lang="en-US" sz="1600" dirty="0">
                <a:solidFill>
                  <a:srgbClr val="00B050"/>
                </a:solidFill>
              </a:rPr>
              <a:t>9_Advanced_Features/Demo1_2_focal_length_detector_area.m</a:t>
            </a:r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65200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 3: Diffuse reflectance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Goal:</a:t>
            </a:r>
          </a:p>
          <a:p>
            <a:r>
              <a:rPr lang="en-US" dirty="0" smtClean="0"/>
              <a:t>Use </a:t>
            </a:r>
            <a:r>
              <a:rPr lang="en-US" dirty="0" err="1" smtClean="0">
                <a:solidFill>
                  <a:srgbClr val="00B050"/>
                </a:solidFill>
              </a:rPr>
              <a:t>cfg.issavedet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smtClean="0"/>
              <a:t>to save diffuse reflectance on the surface</a:t>
            </a:r>
          </a:p>
          <a:p>
            <a:r>
              <a:rPr lang="en-US" dirty="0" smtClean="0"/>
              <a:t>Suitable for capturing large field-of-view measurements, no individual photon info is saved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b="1" dirty="0" smtClean="0"/>
              <a:t>Action </a:t>
            </a:r>
            <a:r>
              <a:rPr lang="en-US" b="1" dirty="0"/>
              <a:t>Item:</a:t>
            </a:r>
          </a:p>
          <a:p>
            <a:pPr marL="0" indent="0">
              <a:buNone/>
            </a:pPr>
            <a:r>
              <a:rPr lang="en-US" dirty="0"/>
              <a:t>Open in MATLAB </a:t>
            </a:r>
            <a:r>
              <a:rPr lang="en-US" dirty="0">
                <a:solidFill>
                  <a:srgbClr val="00B050"/>
                </a:solidFill>
              </a:rPr>
              <a:t>9_Advanced_Features/Demo3_4_5_dref_medium_bc.m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6293974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Demo 4: </a:t>
            </a:r>
            <a:r>
              <a:rPr lang="en-US" dirty="0"/>
              <a:t>Define continuous </a:t>
            </a:r>
            <a:r>
              <a:rPr lang="en-US" dirty="0" smtClean="0"/>
              <a:t>media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Goal:</a:t>
            </a:r>
          </a:p>
          <a:p>
            <a:r>
              <a:rPr lang="en-US" dirty="0" smtClean="0"/>
              <a:t>Define various types of </a:t>
            </a:r>
            <a:r>
              <a:rPr lang="en-US" dirty="0" err="1" smtClean="0">
                <a:solidFill>
                  <a:srgbClr val="00B050"/>
                </a:solidFill>
              </a:rPr>
              <a:t>cfg.vol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smtClean="0"/>
              <a:t>to define </a:t>
            </a:r>
            <a:r>
              <a:rPr lang="en-US" dirty="0" err="1" smtClean="0"/>
              <a:t>mua</a:t>
            </a:r>
            <a:r>
              <a:rPr lang="en-US" dirty="0" smtClean="0"/>
              <a:t>, </a:t>
            </a:r>
            <a:r>
              <a:rPr lang="en-US" dirty="0" err="1" smtClean="0"/>
              <a:t>mua</a:t>
            </a:r>
            <a:r>
              <a:rPr lang="en-US" dirty="0" smtClean="0"/>
              <a:t>/</a:t>
            </a:r>
            <a:r>
              <a:rPr lang="en-US" dirty="0" err="1" smtClean="0"/>
              <a:t>mus</a:t>
            </a:r>
            <a:r>
              <a:rPr lang="en-US" dirty="0" smtClean="0"/>
              <a:t>, </a:t>
            </a:r>
            <a:r>
              <a:rPr lang="en-US" dirty="0" err="1" smtClean="0"/>
              <a:t>mua</a:t>
            </a:r>
            <a:r>
              <a:rPr lang="en-US" dirty="0" smtClean="0"/>
              <a:t>/</a:t>
            </a:r>
            <a:r>
              <a:rPr lang="en-US" dirty="0" err="1" smtClean="0"/>
              <a:t>mus</a:t>
            </a:r>
            <a:r>
              <a:rPr lang="en-US" dirty="0" smtClean="0"/>
              <a:t>/g/n voxel-by-voxel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r>
              <a:rPr lang="en-US" b="1" dirty="0"/>
              <a:t>Action Item:</a:t>
            </a:r>
          </a:p>
          <a:p>
            <a:pPr marL="0" indent="0">
              <a:buNone/>
            </a:pPr>
            <a:r>
              <a:rPr lang="en-US" dirty="0"/>
              <a:t>Open in MATLAB </a:t>
            </a:r>
            <a:r>
              <a:rPr lang="en-US" dirty="0">
                <a:solidFill>
                  <a:srgbClr val="00B050"/>
                </a:solidFill>
              </a:rPr>
              <a:t>9_Advanced_Features/Demo3_4_5_dref_medium_bc.m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50416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indent="-342900"/>
            <a:r>
              <a:rPr lang="en-US" dirty="0" smtClean="0"/>
              <a:t>Demo 5: </a:t>
            </a:r>
            <a:r>
              <a:rPr lang="en-US" dirty="0"/>
              <a:t>Boundary conditions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Goal:</a:t>
            </a:r>
          </a:p>
          <a:p>
            <a:r>
              <a:rPr lang="en-US" dirty="0" smtClean="0"/>
              <a:t>Use </a:t>
            </a:r>
            <a:r>
              <a:rPr lang="en-US" dirty="0" err="1" smtClean="0"/>
              <a:t>cfg.bc</a:t>
            </a:r>
            <a:r>
              <a:rPr lang="en-US" dirty="0" smtClean="0"/>
              <a:t> to define different boundary conditions at the 6 facets of the bounding box</a:t>
            </a:r>
          </a:p>
          <a:p>
            <a:r>
              <a:rPr lang="en-US" dirty="0" smtClean="0"/>
              <a:t>Test mirror </a:t>
            </a:r>
            <a:r>
              <a:rPr lang="en-US" dirty="0" err="1" smtClean="0"/>
              <a:t>vs</a:t>
            </a:r>
            <a:r>
              <a:rPr lang="en-US" dirty="0" smtClean="0"/>
              <a:t> absorption boundary condition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b="1" dirty="0"/>
              <a:t>Action Item:</a:t>
            </a:r>
          </a:p>
          <a:p>
            <a:pPr marL="0" indent="0">
              <a:buNone/>
            </a:pPr>
            <a:r>
              <a:rPr lang="en-US" dirty="0"/>
              <a:t>Open in MATLAB </a:t>
            </a:r>
            <a:r>
              <a:rPr lang="en-US" dirty="0">
                <a:solidFill>
                  <a:srgbClr val="00B050"/>
                </a:solidFill>
              </a:rPr>
              <a:t>9_Advanced_Features/Demo3_4_5_dref_medium_bc.m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50416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 6: </a:t>
            </a:r>
            <a:r>
              <a:rPr lang="en-US" dirty="0"/>
              <a:t>Photon </a:t>
            </a:r>
            <a:r>
              <a:rPr lang="en-US" dirty="0" smtClean="0"/>
              <a:t>replay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Goal:</a:t>
            </a:r>
          </a:p>
          <a:p>
            <a:r>
              <a:rPr lang="en-US" dirty="0" smtClean="0"/>
              <a:t>Explain conceptually how replay works</a:t>
            </a:r>
          </a:p>
          <a:p>
            <a:r>
              <a:rPr lang="en-US" dirty="0" smtClean="0"/>
              <a:t>Show example basic replay workflow</a:t>
            </a:r>
          </a:p>
          <a:p>
            <a:r>
              <a:rPr lang="en-US" dirty="0" smtClean="0"/>
              <a:t>Plot trajectories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b="1" dirty="0"/>
              <a:t>Action Item:</a:t>
            </a:r>
          </a:p>
          <a:p>
            <a:pPr marL="0" indent="0">
              <a:buNone/>
            </a:pPr>
            <a:r>
              <a:rPr lang="en-US" dirty="0"/>
              <a:t>Open in MATLAB </a:t>
            </a:r>
            <a:r>
              <a:rPr lang="en-US" dirty="0">
                <a:solidFill>
                  <a:srgbClr val="00B050"/>
                </a:solidFill>
              </a:rPr>
              <a:t>9_Advanced_Features/Demo6_photon_replay.m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27305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 7: </a:t>
            </a:r>
            <a:r>
              <a:rPr lang="en-US" dirty="0"/>
              <a:t>Photon </a:t>
            </a:r>
            <a:r>
              <a:rPr lang="en-US" dirty="0" smtClean="0"/>
              <a:t>sharing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Goal:</a:t>
            </a:r>
          </a:p>
          <a:p>
            <a:r>
              <a:rPr lang="en-US" dirty="0"/>
              <a:t>Explain </a:t>
            </a:r>
            <a:r>
              <a:rPr lang="en-US" dirty="0" smtClean="0"/>
              <a:t>the benefit of photon sharing for pattern illumination</a:t>
            </a:r>
            <a:endParaRPr lang="en-US" dirty="0"/>
          </a:p>
          <a:p>
            <a:r>
              <a:rPr lang="en-US" dirty="0" smtClean="0"/>
              <a:t>Explain the built-in example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r>
              <a:rPr lang="en-US" b="1" dirty="0"/>
              <a:t>Action Item:</a:t>
            </a:r>
          </a:p>
          <a:p>
            <a:pPr marL="0" indent="0">
              <a:buNone/>
            </a:pPr>
            <a:r>
              <a:rPr lang="en-US" dirty="0"/>
              <a:t>Open in MATLAB </a:t>
            </a:r>
            <a:r>
              <a:rPr lang="en-US" dirty="0">
                <a:solidFill>
                  <a:srgbClr val="00B050"/>
                </a:solidFill>
              </a:rPr>
              <a:t>9_Advanced_Features/Demo7_photon_sharing.m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58378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FB34C98F-713D-427F-8DF7-18B7FEC2A8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User hands-on session – 10 </a:t>
            </a:r>
            <a:r>
              <a:rPr lang="en-US" dirty="0" smtClean="0"/>
              <a:t>min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Next: Group photon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6BC2364F-BFA9-4192-9CBD-E20A5FE6CB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/>
              <a:t>Please try the examples we have shown, tweak the parameters, plot the results.</a:t>
            </a:r>
          </a:p>
          <a:p>
            <a:pPr>
              <a:defRPr/>
            </a:pPr>
            <a:r>
              <a:rPr lang="en-US" dirty="0"/>
              <a:t>Feel free to ask us any questions.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2775149"/>
      </p:ext>
    </p:extLst>
  </p:cSld>
  <p:clrMapOvr>
    <a:masterClrMapping/>
  </p:clrMapOvr>
</p:sld>
</file>

<file path=ppt/theme/theme1.xml><?xml version="1.0" encoding="utf-8"?>
<a:theme xmlns:a="http://schemas.openxmlformats.org/drawingml/2006/main" name="View">
  <a:themeElements>
    <a:clrScheme name="View">
      <a:dk1>
        <a:srgbClr val="000000"/>
      </a:dk1>
      <a:lt1>
        <a:srgbClr val="FFFFFF"/>
      </a:lt1>
      <a:dk2>
        <a:srgbClr val="46464A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View">
      <a:majorFont>
        <a:latin typeface="Century Schoolbook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6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View" id="{BA0EB5A6-F2D4-4F82-977B-64ADEE4A2A69}" vid="{3969A8A2-35DB-4E3B-8885-16FD2056867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View</Template>
  <TotalTime>1002</TotalTime>
  <Words>258</Words>
  <Application>Microsoft Office PowerPoint</Application>
  <PresentationFormat>On-screen Show (4:3)</PresentationFormat>
  <Paragraphs>63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View</vt:lpstr>
      <vt:lpstr>MCX/MMC –  Advanced Features</vt:lpstr>
      <vt:lpstr>Outlines</vt:lpstr>
      <vt:lpstr>Demos 1 &amp; 2</vt:lpstr>
      <vt:lpstr>Demo 3: Diffuse reflectance</vt:lpstr>
      <vt:lpstr>Demo 4: Define continuous media</vt:lpstr>
      <vt:lpstr>Demo 5: Boundary conditions</vt:lpstr>
      <vt:lpstr>Demo 6: Photon replay</vt:lpstr>
      <vt:lpstr>Demo 7: Photon sharing</vt:lpstr>
      <vt:lpstr>User hands-on session – 10 min  Next: Group photon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Xin Sun</dc:creator>
  <cp:lastModifiedBy>Qianqian Fang</cp:lastModifiedBy>
  <cp:revision>96</cp:revision>
  <dcterms:created xsi:type="dcterms:W3CDTF">2017-08-04T02:48:51Z</dcterms:created>
  <dcterms:modified xsi:type="dcterms:W3CDTF">2019-08-09T12:12:54Z</dcterms:modified>
</cp:coreProperties>
</file>